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7" r:id="rId11"/>
    <p:sldId id="268" r:id="rId12"/>
    <p:sldId id="270" r:id="rId13"/>
    <p:sldId id="271" r:id="rId14"/>
  </p:sldIdLst>
  <p:sldSz cx="18288000" cy="10287000"/>
  <p:notesSz cx="6858000" cy="9144000"/>
  <p:embeddedFontLst>
    <p:embeddedFont>
      <p:font typeface="Bubblebody Neue" panose="020B0604020202020204" charset="0"/>
      <p:regular r:id="rId15"/>
    </p:embeddedFont>
    <p:embeddedFont>
      <p:font typeface="Bubblebody Neue Bold" panose="020B0604020202020204" charset="0"/>
      <p:regular r:id="rId16"/>
    </p:embeddedFont>
    <p:embeddedFont>
      <p:font typeface="Cambria Math" panose="02040503050406030204" pitchFamily="18" charset="0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Segoe UI Historic" panose="020B0502040204020203" pitchFamily="34" charset="0"/>
      <p:regular r:id="rId20"/>
    </p:embeddedFont>
    <p:embeddedFont>
      <p:font typeface="UTM Cookies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svg"/><Relationship Id="rId7" Type="http://schemas.openxmlformats.org/officeDocument/2006/relationships/image" Target="../media/image4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anslate.google.com/translate_tts?ie=UTF-8&amp;tl=en&amp;client=tw-ob&amp;q=Hello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.sv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svg"/><Relationship Id="rId5" Type="http://schemas.openxmlformats.org/officeDocument/2006/relationships/image" Target="../media/image10.sv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svg"/><Relationship Id="rId5" Type="http://schemas.openxmlformats.org/officeDocument/2006/relationships/image" Target="../media/image14.sv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9656" y="9791700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74404" y="1028700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00606" y="32772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29108" y="1782702"/>
            <a:ext cx="7829785" cy="190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76"/>
              </a:lnSpc>
            </a:pPr>
            <a:r>
              <a:rPr lang="en-US" sz="107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GĂNG TAY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74296" y="3265276"/>
            <a:ext cx="11339409" cy="554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76"/>
              </a:lnSpc>
            </a:pPr>
            <a:r>
              <a:rPr lang="en-US" sz="10768" dirty="0">
                <a:solidFill>
                  <a:srgbClr val="2D8BBA"/>
                </a:solidFill>
                <a:latin typeface="UTM Cookies"/>
                <a:ea typeface="UTM Cookies"/>
                <a:cs typeface="UTM Cookies"/>
                <a:sym typeface="UTM Cookies"/>
              </a:rPr>
              <a:t>NHẬN DẠNG NGÔN NGỮ KÍ HIỆU</a:t>
            </a:r>
            <a:r>
              <a:rPr lang="vi-VN" sz="10768" dirty="0">
                <a:solidFill>
                  <a:srgbClr val="2D8BBA"/>
                </a:solidFill>
                <a:latin typeface="UTM Cookies"/>
                <a:ea typeface="UTM Cookies"/>
                <a:cs typeface="UTM Cookies"/>
                <a:sym typeface="UTM Cookies"/>
              </a:rPr>
              <a:t> DỰA TRÊN CẢM BIẾN</a:t>
            </a:r>
            <a:endParaRPr lang="en-US" sz="10768" dirty="0">
              <a:solidFill>
                <a:srgbClr val="2D8BBA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523081" y="655607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481999">
            <a:off x="572533" y="5604799"/>
            <a:ext cx="2634336" cy="4124205"/>
          </a:xfrm>
          <a:custGeom>
            <a:avLst/>
            <a:gdLst/>
            <a:ahLst/>
            <a:cxnLst/>
            <a:rect l="l" t="t" r="r" b="b"/>
            <a:pathLst>
              <a:path w="2634336" h="4124205">
                <a:moveTo>
                  <a:pt x="0" y="0"/>
                </a:moveTo>
                <a:lnTo>
                  <a:pt x="2634336" y="0"/>
                </a:lnTo>
                <a:lnTo>
                  <a:pt x="2634336" y="4124205"/>
                </a:lnTo>
                <a:lnTo>
                  <a:pt x="0" y="4124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196713" y="8976420"/>
            <a:ext cx="7894574" cy="56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 b="1" dirty="0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Manufactured by Trendsetter</a:t>
            </a:r>
          </a:p>
        </p:txBody>
      </p:sp>
      <p:sp>
        <p:nvSpPr>
          <p:cNvPr id="10" name="Freeform 10"/>
          <p:cNvSpPr/>
          <p:nvPr/>
        </p:nvSpPr>
        <p:spPr>
          <a:xfrm rot="-1882308">
            <a:off x="14365103" y="600084"/>
            <a:ext cx="3412775" cy="3943332"/>
          </a:xfrm>
          <a:custGeom>
            <a:avLst/>
            <a:gdLst/>
            <a:ahLst/>
            <a:cxnLst/>
            <a:rect l="l" t="t" r="r" b="b"/>
            <a:pathLst>
              <a:path w="3412775" h="3943332">
                <a:moveTo>
                  <a:pt x="0" y="0"/>
                </a:moveTo>
                <a:lnTo>
                  <a:pt x="3412774" y="0"/>
                </a:lnTo>
                <a:lnTo>
                  <a:pt x="3412774" y="3943332"/>
                </a:lnTo>
                <a:lnTo>
                  <a:pt x="0" y="3943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57713" y="-49556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96524" y="3503457"/>
            <a:ext cx="4698682" cy="190500"/>
            <a:chOff x="0" y="0"/>
            <a:chExt cx="1237513" cy="501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7513" cy="50173"/>
            </a:xfrm>
            <a:custGeom>
              <a:avLst/>
              <a:gdLst/>
              <a:ahLst/>
              <a:cxnLst/>
              <a:rect l="l" t="t" r="r" b="b"/>
              <a:pathLst>
                <a:path w="1237513" h="50173">
                  <a:moveTo>
                    <a:pt x="0" y="0"/>
                  </a:moveTo>
                  <a:lnTo>
                    <a:pt x="1237513" y="0"/>
                  </a:lnTo>
                  <a:lnTo>
                    <a:pt x="123751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37513" cy="9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97683" y="3503457"/>
            <a:ext cx="4698682" cy="190500"/>
            <a:chOff x="0" y="0"/>
            <a:chExt cx="1237513" cy="501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7513" cy="50173"/>
            </a:xfrm>
            <a:custGeom>
              <a:avLst/>
              <a:gdLst/>
              <a:ahLst/>
              <a:cxnLst/>
              <a:rect l="l" t="t" r="r" b="b"/>
              <a:pathLst>
                <a:path w="1237513" h="50173">
                  <a:moveTo>
                    <a:pt x="0" y="0"/>
                  </a:moveTo>
                  <a:lnTo>
                    <a:pt x="1237513" y="0"/>
                  </a:lnTo>
                  <a:lnTo>
                    <a:pt x="123751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37513" cy="9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97683" y="3693957"/>
            <a:ext cx="4699000" cy="3999414"/>
            <a:chOff x="0" y="0"/>
            <a:chExt cx="1237597" cy="1053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7597" cy="1053344"/>
            </a:xfrm>
            <a:custGeom>
              <a:avLst/>
              <a:gdLst/>
              <a:ahLst/>
              <a:cxnLst/>
              <a:rect l="l" t="t" r="r" b="b"/>
              <a:pathLst>
                <a:path w="1237597" h="1053344">
                  <a:moveTo>
                    <a:pt x="0" y="0"/>
                  </a:moveTo>
                  <a:lnTo>
                    <a:pt x="1237597" y="0"/>
                  </a:lnTo>
                  <a:lnTo>
                    <a:pt x="1237597" y="1053344"/>
                  </a:lnTo>
                  <a:lnTo>
                    <a:pt x="0" y="1053344"/>
                  </a:lnTo>
                  <a:close/>
                </a:path>
              </a:pathLst>
            </a:custGeom>
            <a:solidFill>
              <a:srgbClr val="B8B8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37597" cy="1158119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96366" y="3693957"/>
            <a:ext cx="4699000" cy="3999414"/>
            <a:chOff x="0" y="0"/>
            <a:chExt cx="1237597" cy="10533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7597" cy="1053344"/>
            </a:xfrm>
            <a:custGeom>
              <a:avLst/>
              <a:gdLst/>
              <a:ahLst/>
              <a:cxnLst/>
              <a:rect l="l" t="t" r="r" b="b"/>
              <a:pathLst>
                <a:path w="1237597" h="1053344">
                  <a:moveTo>
                    <a:pt x="0" y="0"/>
                  </a:moveTo>
                  <a:lnTo>
                    <a:pt x="1237597" y="0"/>
                  </a:lnTo>
                  <a:lnTo>
                    <a:pt x="1237597" y="1053344"/>
                  </a:lnTo>
                  <a:lnTo>
                    <a:pt x="0" y="1053344"/>
                  </a:lnTo>
                  <a:close/>
                </a:path>
              </a:pathLst>
            </a:custGeom>
            <a:solidFill>
              <a:srgbClr val="86BFB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37597" cy="1158119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69616" y="3122457"/>
            <a:ext cx="952500" cy="9525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70933" y="3122457"/>
            <a:ext cx="952500" cy="9525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803860" y="3253247"/>
            <a:ext cx="684011" cy="690920"/>
          </a:xfrm>
          <a:custGeom>
            <a:avLst/>
            <a:gdLst/>
            <a:ahLst/>
            <a:cxnLst/>
            <a:rect l="l" t="t" r="r" b="b"/>
            <a:pathLst>
              <a:path w="684011" h="690920">
                <a:moveTo>
                  <a:pt x="0" y="0"/>
                </a:moveTo>
                <a:lnTo>
                  <a:pt x="684011" y="0"/>
                </a:lnTo>
                <a:lnTo>
                  <a:pt x="684011" y="690920"/>
                </a:lnTo>
                <a:lnTo>
                  <a:pt x="0" y="69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168448" y="3305468"/>
            <a:ext cx="557153" cy="586477"/>
          </a:xfrm>
          <a:custGeom>
            <a:avLst/>
            <a:gdLst/>
            <a:ahLst/>
            <a:cxnLst/>
            <a:rect l="l" t="t" r="r" b="b"/>
            <a:pathLst>
              <a:path w="557153" h="586477">
                <a:moveTo>
                  <a:pt x="0" y="0"/>
                </a:moveTo>
                <a:lnTo>
                  <a:pt x="557153" y="0"/>
                </a:lnTo>
                <a:lnTo>
                  <a:pt x="557153" y="586477"/>
                </a:lnTo>
                <a:lnTo>
                  <a:pt x="0" y="586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1491476" y="3503457"/>
            <a:ext cx="4698682" cy="190500"/>
            <a:chOff x="0" y="0"/>
            <a:chExt cx="1237513" cy="5017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37513" cy="50173"/>
            </a:xfrm>
            <a:custGeom>
              <a:avLst/>
              <a:gdLst/>
              <a:ahLst/>
              <a:cxnLst/>
              <a:rect l="l" t="t" r="r" b="b"/>
              <a:pathLst>
                <a:path w="1237513" h="50173">
                  <a:moveTo>
                    <a:pt x="0" y="0"/>
                  </a:moveTo>
                  <a:lnTo>
                    <a:pt x="1237513" y="0"/>
                  </a:lnTo>
                  <a:lnTo>
                    <a:pt x="123751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237513" cy="9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491317" y="3693957"/>
            <a:ext cx="4699000" cy="3999414"/>
            <a:chOff x="0" y="0"/>
            <a:chExt cx="1237597" cy="10533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7597" cy="1053344"/>
            </a:xfrm>
            <a:custGeom>
              <a:avLst/>
              <a:gdLst/>
              <a:ahLst/>
              <a:cxnLst/>
              <a:rect l="l" t="t" r="r" b="b"/>
              <a:pathLst>
                <a:path w="1237597" h="1053344">
                  <a:moveTo>
                    <a:pt x="0" y="0"/>
                  </a:moveTo>
                  <a:lnTo>
                    <a:pt x="1237597" y="0"/>
                  </a:lnTo>
                  <a:lnTo>
                    <a:pt x="1237597" y="1053344"/>
                  </a:lnTo>
                  <a:lnTo>
                    <a:pt x="0" y="1053344"/>
                  </a:lnTo>
                  <a:close/>
                </a:path>
              </a:pathLst>
            </a:custGeom>
            <a:solidFill>
              <a:srgbClr val="9EC7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1237597" cy="1158119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364567" y="3122457"/>
            <a:ext cx="952500" cy="9525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3562291" y="3288188"/>
            <a:ext cx="654480" cy="603757"/>
          </a:xfrm>
          <a:custGeom>
            <a:avLst/>
            <a:gdLst/>
            <a:ahLst/>
            <a:cxnLst/>
            <a:rect l="l" t="t" r="r" b="b"/>
            <a:pathLst>
              <a:path w="654480" h="603757">
                <a:moveTo>
                  <a:pt x="0" y="0"/>
                </a:moveTo>
                <a:lnTo>
                  <a:pt x="654479" y="0"/>
                </a:lnTo>
                <a:lnTo>
                  <a:pt x="654479" y="603757"/>
                </a:lnTo>
                <a:lnTo>
                  <a:pt x="0" y="603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3365152" y="866775"/>
            <a:ext cx="11557696" cy="12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vi-VN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7</a:t>
            </a:r>
            <a:r>
              <a:rPr lang="en-US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. </a:t>
            </a:r>
            <a:r>
              <a:rPr lang="en-US" sz="8000" dirty="0" err="1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Hướng</a:t>
            </a:r>
            <a:r>
              <a:rPr lang="en-US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 </a:t>
            </a:r>
            <a:r>
              <a:rPr lang="en-US" sz="8000" dirty="0" err="1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phát</a:t>
            </a:r>
            <a:r>
              <a:rPr lang="en-US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 </a:t>
            </a:r>
            <a:r>
              <a:rPr lang="en-US" sz="8000" dirty="0" err="1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triển</a:t>
            </a:r>
            <a:endParaRPr lang="en-US" sz="8000" dirty="0">
              <a:solidFill>
                <a:srgbClr val="593EA1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577823" y="4608357"/>
            <a:ext cx="3738402" cy="135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Mở</a:t>
            </a:r>
            <a:r>
              <a:rPr lang="en-US" sz="3870" b="1" dirty="0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rộng</a:t>
            </a:r>
            <a:r>
              <a:rPr lang="en-US" sz="3870" b="1" dirty="0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ngôn</a:t>
            </a:r>
            <a:r>
              <a:rPr lang="en-US" sz="3870" b="1" dirty="0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ngữ</a:t>
            </a:r>
            <a:r>
              <a:rPr lang="en-US" sz="3870" b="1" dirty="0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kí</a:t>
            </a:r>
            <a:r>
              <a:rPr lang="en-US" sz="3870" b="1" dirty="0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870" b="1" dirty="0" err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hiệu</a:t>
            </a:r>
            <a:endParaRPr lang="en-US" sz="3870" b="1" dirty="0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274799" y="4559203"/>
            <a:ext cx="3738402" cy="27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Tích hợp AI để nhận diện được nhiều và chính xác hơn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71616" y="4665507"/>
            <a:ext cx="3738402" cy="203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Phát triển IoT &amp; Ứng dụng trên di động </a:t>
            </a:r>
          </a:p>
        </p:txBody>
      </p:sp>
    </p:spTree>
  </p:cSld>
  <p:clrMapOvr>
    <a:masterClrMapping/>
  </p:clrMapOvr>
  <p:transition>
    <p:cover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0154" y="259320"/>
            <a:ext cx="5264788" cy="4114800"/>
          </a:xfrm>
          <a:custGeom>
            <a:avLst/>
            <a:gdLst/>
            <a:ahLst/>
            <a:cxnLst/>
            <a:rect l="l" t="t" r="r" b="b"/>
            <a:pathLst>
              <a:path w="5264788" h="4114800">
                <a:moveTo>
                  <a:pt x="0" y="0"/>
                </a:moveTo>
                <a:lnTo>
                  <a:pt x="5264788" y="0"/>
                </a:lnTo>
                <a:lnTo>
                  <a:pt x="526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6270" y="5495908"/>
            <a:ext cx="3021165" cy="4315949"/>
          </a:xfrm>
          <a:custGeom>
            <a:avLst/>
            <a:gdLst/>
            <a:ahLst/>
            <a:cxnLst/>
            <a:rect l="l" t="t" r="r" b="b"/>
            <a:pathLst>
              <a:path w="3021165" h="4315949">
                <a:moveTo>
                  <a:pt x="0" y="0"/>
                </a:moveTo>
                <a:lnTo>
                  <a:pt x="3021165" y="0"/>
                </a:lnTo>
                <a:lnTo>
                  <a:pt x="3021165" y="4315949"/>
                </a:lnTo>
                <a:lnTo>
                  <a:pt x="0" y="4315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1631" y="7653883"/>
            <a:ext cx="3644996" cy="3754209"/>
          </a:xfrm>
          <a:custGeom>
            <a:avLst/>
            <a:gdLst/>
            <a:ahLst/>
            <a:cxnLst/>
            <a:rect l="l" t="t" r="r" b="b"/>
            <a:pathLst>
              <a:path w="3644996" h="3754209">
                <a:moveTo>
                  <a:pt x="0" y="0"/>
                </a:moveTo>
                <a:lnTo>
                  <a:pt x="3644996" y="0"/>
                </a:lnTo>
                <a:lnTo>
                  <a:pt x="3644996" y="3754209"/>
                </a:lnTo>
                <a:lnTo>
                  <a:pt x="0" y="3754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33297" y="259320"/>
            <a:ext cx="3786660" cy="2630008"/>
          </a:xfrm>
          <a:custGeom>
            <a:avLst/>
            <a:gdLst/>
            <a:ahLst/>
            <a:cxnLst/>
            <a:rect l="l" t="t" r="r" b="b"/>
            <a:pathLst>
              <a:path w="3786660" h="2630008">
                <a:moveTo>
                  <a:pt x="0" y="0"/>
                </a:moveTo>
                <a:lnTo>
                  <a:pt x="3786660" y="0"/>
                </a:lnTo>
                <a:lnTo>
                  <a:pt x="3786660" y="2630008"/>
                </a:lnTo>
                <a:lnTo>
                  <a:pt x="0" y="2630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17846" y="4442270"/>
            <a:ext cx="12252309" cy="166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9"/>
              </a:lnSpc>
            </a:pPr>
            <a:r>
              <a:rPr lang="en-US" sz="12741" b="1">
                <a:solidFill>
                  <a:srgbClr val="FFFDF9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-1300606" y="32772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23081" y="655607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8DACB-9AB4-B52A-64EA-FA38E65E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6F5B19-4FAD-A55D-557E-FBF7972A1B90}"/>
              </a:ext>
            </a:extLst>
          </p:cNvPr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7695BD-0BCB-ED69-D6BF-7A80CB8AB35B}"/>
              </a:ext>
            </a:extLst>
          </p:cNvPr>
          <p:cNvSpPr/>
          <p:nvPr/>
        </p:nvSpPr>
        <p:spPr>
          <a:xfrm>
            <a:off x="-2957713" y="-49556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C70820B7-C785-A4DD-4864-F87F2692C5C9}"/>
              </a:ext>
            </a:extLst>
          </p:cNvPr>
          <p:cNvSpPr txBox="1"/>
          <p:nvPr/>
        </p:nvSpPr>
        <p:spPr>
          <a:xfrm>
            <a:off x="3365152" y="866775"/>
            <a:ext cx="11557696" cy="12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vi-VN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Lấy file audio</a:t>
            </a:r>
            <a:endParaRPr lang="en-US" sz="8000" dirty="0">
              <a:solidFill>
                <a:srgbClr val="593EA1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986AF6-8148-20B1-480C-995168F08937}"/>
              </a:ext>
            </a:extLst>
          </p:cNvPr>
          <p:cNvSpPr txBox="1"/>
          <p:nvPr/>
        </p:nvSpPr>
        <p:spPr>
          <a:xfrm>
            <a:off x="2750696" y="3412507"/>
            <a:ext cx="12786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sng" dirty="0">
                <a:effectLst/>
                <a:latin typeface="Segoe UI Historic" panose="020B0502040204020203" pitchFamily="34" charset="0"/>
                <a:hlinkClick r:id="rId6"/>
              </a:rPr>
              <a:t>https://translate.google.com/translate_tts?ie=UTF-8&amp;tl=en&amp;client=tw-ob&amp;q=Hello</a:t>
            </a:r>
            <a:endParaRPr lang="en-US" sz="3000" dirty="0"/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1D705455-A446-3D98-1C85-BC8DBFDD0A11}"/>
              </a:ext>
            </a:extLst>
          </p:cNvPr>
          <p:cNvSpPr txBox="1"/>
          <p:nvPr/>
        </p:nvSpPr>
        <p:spPr>
          <a:xfrm>
            <a:off x="1371599" y="2762714"/>
            <a:ext cx="7467601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3870" b="1" dirty="0">
                <a:latin typeface="Canva Sans Bold"/>
                <a:ea typeface="Canva Sans Bold"/>
                <a:cs typeface="Canva Sans Bold"/>
                <a:sym typeface="Canva Sans Bold"/>
              </a:rPr>
              <a:t>Truy cập link mẫu của từ Hello</a:t>
            </a:r>
            <a:endParaRPr lang="en-US" sz="387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9CF05D66-4054-26EF-E4F7-B5A4A36510D3}"/>
              </a:ext>
            </a:extLst>
          </p:cNvPr>
          <p:cNvSpPr txBox="1"/>
          <p:nvPr/>
        </p:nvSpPr>
        <p:spPr>
          <a:xfrm>
            <a:off x="533400" y="6049567"/>
            <a:ext cx="7467601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3870" b="1" dirty="0">
                <a:latin typeface="Canva Sans Bold"/>
                <a:ea typeface="Canva Sans Bold"/>
                <a:cs typeface="Canva Sans Bold"/>
                <a:sym typeface="Canva Sans Bold"/>
              </a:rPr>
              <a:t>Thay đổi từ</a:t>
            </a:r>
            <a:endParaRPr lang="en-US" sz="387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176D7D5E-61BB-AE99-71D7-C139A38EEAC4}"/>
              </a:ext>
            </a:extLst>
          </p:cNvPr>
          <p:cNvSpPr txBox="1"/>
          <p:nvPr/>
        </p:nvSpPr>
        <p:spPr>
          <a:xfrm>
            <a:off x="9753600" y="5405395"/>
            <a:ext cx="7467601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3870" b="1" dirty="0">
                <a:latin typeface="Canva Sans Bold"/>
                <a:ea typeface="Canva Sans Bold"/>
                <a:cs typeface="Canva Sans Bold"/>
                <a:sym typeface="Canva Sans Bold"/>
              </a:rPr>
              <a:t>Thay đổi ngôn ngữ</a:t>
            </a:r>
            <a:endParaRPr lang="en-US" sz="387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20B3A1-F190-69BB-F640-2FB218D730DF}"/>
              </a:ext>
            </a:extLst>
          </p:cNvPr>
          <p:cNvCxnSpPr>
            <a:cxnSpLocks/>
          </p:cNvCxnSpPr>
          <p:nvPr/>
        </p:nvCxnSpPr>
        <p:spPr>
          <a:xfrm flipV="1">
            <a:off x="3962400" y="4428170"/>
            <a:ext cx="457200" cy="1621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577BEA-BE56-B7E3-6465-F5911D7810FC}"/>
              </a:ext>
            </a:extLst>
          </p:cNvPr>
          <p:cNvCxnSpPr>
            <a:cxnSpLocks/>
          </p:cNvCxnSpPr>
          <p:nvPr/>
        </p:nvCxnSpPr>
        <p:spPr>
          <a:xfrm flipH="1" flipV="1">
            <a:off x="12344400" y="3942629"/>
            <a:ext cx="685800" cy="1462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971344"/>
      </p:ext>
    </p:extLst>
  </p:cSld>
  <p:clrMapOvr>
    <a:masterClrMapping/>
  </p:clrMapOvr>
  <p:transition>
    <p:cover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5EC22-58C2-3500-239D-AD4A3455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806666-CD0A-0663-ACE5-895E1691F472}"/>
              </a:ext>
            </a:extLst>
          </p:cNvPr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D79D5BD-7609-7153-8C8F-CB83DB175859}"/>
              </a:ext>
            </a:extLst>
          </p:cNvPr>
          <p:cNvSpPr/>
          <p:nvPr/>
        </p:nvSpPr>
        <p:spPr>
          <a:xfrm>
            <a:off x="-2957713" y="-49556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4F5D7AE-B8C5-E4B6-BBEC-D6A582E1306B}"/>
              </a:ext>
            </a:extLst>
          </p:cNvPr>
          <p:cNvSpPr txBox="1"/>
          <p:nvPr/>
        </p:nvSpPr>
        <p:spPr>
          <a:xfrm>
            <a:off x="3365152" y="866775"/>
            <a:ext cx="11557696" cy="12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vi-VN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Tính góc bàn tay</a:t>
            </a:r>
            <a:endParaRPr lang="en-US" sz="8000" dirty="0">
              <a:solidFill>
                <a:srgbClr val="593EA1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346795D-B158-E52C-0184-92AB879585FD}"/>
              </a:ext>
            </a:extLst>
          </p:cNvPr>
          <p:cNvSpPr txBox="1"/>
          <p:nvPr/>
        </p:nvSpPr>
        <p:spPr>
          <a:xfrm>
            <a:off x="533400" y="6049567"/>
            <a:ext cx="7467601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endParaRPr lang="en-US" sz="387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35">
            <a:extLst>
              <a:ext uri="{FF2B5EF4-FFF2-40B4-BE49-F238E27FC236}">
                <a16:creationId xmlns:a16="http://schemas.microsoft.com/office/drawing/2014/main" id="{4707453C-3FB4-63D3-1C73-EE346263C244}"/>
              </a:ext>
            </a:extLst>
          </p:cNvPr>
          <p:cNvSpPr txBox="1"/>
          <p:nvPr/>
        </p:nvSpPr>
        <p:spPr>
          <a:xfrm>
            <a:off x="1219200" y="2269409"/>
            <a:ext cx="8229600" cy="603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2500" b="1" dirty="0">
                <a:latin typeface="Canva Sans Bold"/>
                <a:ea typeface="Canva Sans Bold"/>
                <a:cs typeface="Canva Sans Bold"/>
                <a:sym typeface="Canva Sans Bold"/>
              </a:rPr>
              <a:t>Trong không gian 3D, vector gia tốc của MPU6050 là </a:t>
            </a:r>
            <a:endParaRPr lang="en-US" sz="250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95C6FAA8-F416-CC18-C5AC-CAB5EB5C9BCA}"/>
              </a:ext>
            </a:extLst>
          </p:cNvPr>
          <p:cNvSpPr txBox="1"/>
          <p:nvPr/>
        </p:nvSpPr>
        <p:spPr>
          <a:xfrm>
            <a:off x="1943100" y="3044333"/>
            <a:ext cx="8229600" cy="603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2500" b="1" dirty="0">
                <a:latin typeface="Cambria Math" panose="02040503050406030204" pitchFamily="18" charset="0"/>
                <a:ea typeface="Cambria Math" panose="02040503050406030204" pitchFamily="18" charset="0"/>
                <a:cs typeface="Canva Sans Bold"/>
                <a:sym typeface="Canva Sans Bold"/>
              </a:rPr>
              <a:t>a = (Ax, Ay, Az)</a:t>
            </a:r>
            <a:endParaRPr lang="en-US" sz="2500" b="1" dirty="0">
              <a:latin typeface="Cambria Math" panose="02040503050406030204" pitchFamily="18" charset="0"/>
              <a:ea typeface="Cambria Math" panose="02040503050406030204" pitchFamily="18" charset="0"/>
              <a:cs typeface="Canva Sans Bold"/>
              <a:sym typeface="Canva Sans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35">
                <a:extLst>
                  <a:ext uri="{FF2B5EF4-FFF2-40B4-BE49-F238E27FC236}">
                    <a16:creationId xmlns:a16="http://schemas.microsoft.com/office/drawing/2014/main" id="{51727995-0D83-A1D7-1D5D-44A4F6AC9093}"/>
                  </a:ext>
                </a:extLst>
              </p:cNvPr>
              <p:cNvSpPr txBox="1"/>
              <p:nvPr/>
            </p:nvSpPr>
            <p:spPr>
              <a:xfrm>
                <a:off x="5334000" y="3073504"/>
                <a:ext cx="8229600" cy="6000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418"/>
                  </a:lnSpc>
                </a:pPr>
                <a:r>
                  <a:rPr lang="vi-VN" sz="2500" b="1" dirty="0">
                    <a:latin typeface="Canva Sans Bold"/>
                    <a:ea typeface="Canva Sans Bold"/>
                    <a:cs typeface="Canva Sans Bold"/>
                    <a:sym typeface="Canva Sans Bold"/>
                  </a:rPr>
                  <a:t>=&gt; </a:t>
                </a:r>
                <a14:m>
                  <m:oMath xmlns:m="http://schemas.openxmlformats.org/officeDocument/2006/math">
                    <m:r>
                      <a:rPr lang="vi-VN" sz="2500" b="1" i="0" smtClean="0">
                        <a:latin typeface="Cambria Math" panose="02040503050406030204" pitchFamily="18" charset="0"/>
                        <a:ea typeface="Canva Sans Bold"/>
                        <a:cs typeface="Canva Sans Bold"/>
                        <a:sym typeface="Canva Sans Bold"/>
                      </a:rPr>
                      <m:t> </m:t>
                    </m:r>
                    <m:r>
                      <a:rPr lang="vi-VN" sz="2500" b="1" i="1" smtClean="0">
                        <a:latin typeface="Cambria Math" panose="02040503050406030204" pitchFamily="18" charset="0"/>
                        <a:ea typeface="Canva Sans Bold"/>
                        <a:cs typeface="Canva Sans Bold"/>
                        <a:sym typeface="Canva Sans Bold"/>
                      </a:rPr>
                      <m:t>|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nva Sans Bold"/>
                        <a:cs typeface="Canva Sans Bold"/>
                        <a:sym typeface="Canva Sans Bold"/>
                      </a:rPr>
                      <m:t>𝒂</m:t>
                    </m:r>
                    <m:r>
                      <a:rPr lang="vi-VN" sz="2500" b="1" i="0" smtClean="0">
                        <a:latin typeface="Cambria Math" panose="02040503050406030204" pitchFamily="18" charset="0"/>
                        <a:ea typeface="Canva Sans Bold"/>
                        <a:cs typeface="Canva Sans Bold"/>
                        <a:sym typeface="Canva Sans Bold"/>
                      </a:rPr>
                      <m:t>| = </m:t>
                    </m:r>
                    <m:rad>
                      <m:radPr>
                        <m:degHide m:val="on"/>
                        <m:ctrlPr>
                          <a:rPr lang="en-US" sz="2500" b="1" i="1">
                            <a:latin typeface="Cambria Math" panose="02040503050406030204" pitchFamily="18" charset="0"/>
                            <a:ea typeface="Canva Sans Bold"/>
                            <a:cs typeface="Canva Sans Bold"/>
                            <a:sym typeface="Canva Sans Bold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</m:ctrlPr>
                          </m:sSupPr>
                          <m:e>
                            <m:r>
                              <a:rPr lang="vi-VN" sz="2500" b="1" i="1" smtClean="0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𝑨𝒙</m:t>
                            </m:r>
                          </m:e>
                          <m:sup>
                            <m: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𝟐</m:t>
                            </m:r>
                          </m:sup>
                        </m:sSup>
                        <m:r>
                          <a:rPr lang="vi-VN" sz="2500" b="1" i="1" smtClean="0">
                            <a:latin typeface="Cambria Math" panose="02040503050406030204" pitchFamily="18" charset="0"/>
                            <a:ea typeface="Canva Sans Bold"/>
                            <a:cs typeface="Canva Sans Bold"/>
                            <a:sym typeface="Canva Sans Bold"/>
                          </a:rPr>
                          <m:t>+</m:t>
                        </m:r>
                        <m:sSup>
                          <m:sSupPr>
                            <m:ctrlP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</m:ctrlPr>
                          </m:sSupPr>
                          <m:e>
                            <m:r>
                              <a:rPr lang="vi-VN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𝑨𝒙</m:t>
                            </m:r>
                          </m:e>
                          <m:sup>
                            <m: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𝟐</m:t>
                            </m:r>
                          </m:sup>
                        </m:sSup>
                        <m:r>
                          <a:rPr lang="vi-VN" sz="2500" b="1" i="1" smtClean="0">
                            <a:latin typeface="Cambria Math" panose="02040503050406030204" pitchFamily="18" charset="0"/>
                            <a:ea typeface="Canva Sans Bold"/>
                            <a:cs typeface="Canva Sans Bold"/>
                            <a:sym typeface="Canva Sans Bold"/>
                          </a:rPr>
                          <m:t>+</m:t>
                        </m:r>
                        <m:sSup>
                          <m:sSupPr>
                            <m:ctrlP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</m:ctrlPr>
                          </m:sSupPr>
                          <m:e>
                            <m:r>
                              <a:rPr lang="vi-VN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𝑨𝒙</m:t>
                            </m:r>
                          </m:e>
                          <m:sup>
                            <m: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sz="2500" b="1" dirty="0">
                  <a:latin typeface="Canva Sans Bold"/>
                  <a:ea typeface="Canva Sans Bold"/>
                  <a:cs typeface="Canva Sans Bold"/>
                  <a:sym typeface="Canva Sans Bold"/>
                </a:endParaRPr>
              </a:p>
            </p:txBody>
          </p:sp>
        </mc:Choice>
        <mc:Fallback>
          <p:sp>
            <p:nvSpPr>
              <p:cNvPr id="8" name="TextBox 35">
                <a:extLst>
                  <a:ext uri="{FF2B5EF4-FFF2-40B4-BE49-F238E27FC236}">
                    <a16:creationId xmlns:a16="http://schemas.microsoft.com/office/drawing/2014/main" id="{51727995-0D83-A1D7-1D5D-44A4F6AC9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073504"/>
                <a:ext cx="8229600" cy="600036"/>
              </a:xfrm>
              <a:prstGeom prst="rect">
                <a:avLst/>
              </a:prstGeom>
              <a:blipFill>
                <a:blip r:embed="rId6"/>
                <a:stretch>
                  <a:fillRect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35">
                <a:extLst>
                  <a:ext uri="{FF2B5EF4-FFF2-40B4-BE49-F238E27FC236}">
                    <a16:creationId xmlns:a16="http://schemas.microsoft.com/office/drawing/2014/main" id="{ACD77E38-6B71-5314-568C-7DFC6FBAEB43}"/>
                  </a:ext>
                </a:extLst>
              </p:cNvPr>
              <p:cNvSpPr txBox="1"/>
              <p:nvPr/>
            </p:nvSpPr>
            <p:spPr>
              <a:xfrm>
                <a:off x="1752600" y="4930709"/>
                <a:ext cx="12801600" cy="5924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418"/>
                  </a:lnSpc>
                </a:pPr>
                <a:r>
                  <a:rPr lang="vi-VN" sz="25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 </a:t>
                </a:r>
                <a14:m>
                  <m:oMath xmlns:m="http://schemas.openxmlformats.org/officeDocument/2006/math">
                    <m:r>
                      <a:rPr lang="vi-VN" sz="25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 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𝒂</m:t>
                    </m:r>
                    <m:r>
                      <a:rPr lang="vi-VN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 . 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𝒌</m:t>
                    </m:r>
                    <m:r>
                      <a:rPr lang="vi-VN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 =</m:t>
                    </m:r>
                  </m:oMath>
                </a14:m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 </a:t>
                </a:r>
                <a14:m>
                  <m:oMath xmlns:m="http://schemas.openxmlformats.org/officeDocument/2006/math"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|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𝒂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| </m:t>
                    </m:r>
                    <m:r>
                      <a:rPr lang="vi-VN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 </m:t>
                    </m:r>
                  </m:oMath>
                </a14:m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.</a:t>
                </a:r>
                <a:r>
                  <a:rPr lang="vi-VN" sz="2500" b="1" dirty="0">
                    <a:ea typeface="Cambria Math" panose="02040503050406030204" pitchFamily="18" charset="0"/>
                    <a:cs typeface="Canva Sans Bold"/>
                    <a:sym typeface="Canva Sans Bold"/>
                  </a:rPr>
                  <a:t> </a:t>
                </a:r>
                <a14:m>
                  <m:oMath xmlns:m="http://schemas.openxmlformats.org/officeDocument/2006/math"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|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𝒌</m:t>
                    </m:r>
                    <m:r>
                      <a:rPr lang="vi-VN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| </m:t>
                    </m:r>
                  </m:oMath>
                </a14:m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. cos(</a:t>
                </a:r>
                <a:r>
                  <a:rPr lang="el-GR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α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)  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Wingdings" panose="05000000000000000000" pitchFamily="2" charset="2"/>
                  </a:rPr>
                  <a:t>  0 . Ax + 0 . Ay + 1 . Az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sz="2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Canva Sans Bold"/>
                          </a:rPr>
                        </m:ctrlPr>
                      </m:dPr>
                      <m:e>
                        <m:r>
                          <a:rPr lang="vi-VN" sz="2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Canva Sans Bold"/>
                          </a:rPr>
                          <m:t>𝒂</m:t>
                        </m:r>
                      </m:e>
                    </m:d>
                    <m:r>
                      <a:rPr lang="vi-VN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 </m:t>
                    </m:r>
                  </m:oMath>
                </a14:m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. cos(</a:t>
                </a:r>
                <a:r>
                  <a:rPr lang="el-GR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α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) </a:t>
                </a:r>
                <a:endParaRPr lang="en-US" sz="25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Canva Sans Bold"/>
                  <a:sym typeface="Canva Sans Bold"/>
                </a:endParaRPr>
              </a:p>
            </p:txBody>
          </p:sp>
        </mc:Choice>
        <mc:Fallback>
          <p:sp>
            <p:nvSpPr>
              <p:cNvPr id="9" name="TextBox 35">
                <a:extLst>
                  <a:ext uri="{FF2B5EF4-FFF2-40B4-BE49-F238E27FC236}">
                    <a16:creationId xmlns:a16="http://schemas.microsoft.com/office/drawing/2014/main" id="{ACD77E38-6B71-5314-568C-7DFC6FBAE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930709"/>
                <a:ext cx="12801600" cy="592470"/>
              </a:xfrm>
              <a:prstGeom prst="rect">
                <a:avLst/>
              </a:prstGeom>
              <a:blipFill>
                <a:blip r:embed="rId7"/>
                <a:stretch>
                  <a:fillRect b="-30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5">
            <a:extLst>
              <a:ext uri="{FF2B5EF4-FFF2-40B4-BE49-F238E27FC236}">
                <a16:creationId xmlns:a16="http://schemas.microsoft.com/office/drawing/2014/main" id="{7EF4FC19-DF06-6B37-578E-3D45B5A0F238}"/>
              </a:ext>
            </a:extLst>
          </p:cNvPr>
          <p:cNvSpPr txBox="1"/>
          <p:nvPr/>
        </p:nvSpPr>
        <p:spPr>
          <a:xfrm>
            <a:off x="1219200" y="4096210"/>
            <a:ext cx="9677400" cy="603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vi-VN" sz="2500" b="1" dirty="0">
                <a:latin typeface="Canva Sans Bold"/>
                <a:ea typeface="Canva Sans Bold"/>
                <a:cs typeface="Canva Sans Bold"/>
                <a:sym typeface="Canva Sans Bold"/>
              </a:rPr>
              <a:t>Với k là vector đơn vị của trục z, ta có tích vô hướng của a và k:</a:t>
            </a:r>
            <a:endParaRPr lang="en-US" sz="2500" b="1" dirty="0"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DEE44C-8CF0-D262-DCBE-F21D71D54C81}"/>
                  </a:ext>
                </a:extLst>
              </p:cNvPr>
              <p:cNvSpPr txBox="1"/>
              <p:nvPr/>
            </p:nvSpPr>
            <p:spPr>
              <a:xfrm>
                <a:off x="7192784" y="5809633"/>
                <a:ext cx="10561816" cy="746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Wingdings" panose="05000000000000000000" pitchFamily="2" charset="2"/>
                  </a:rPr>
                  <a:t>  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cos(</a:t>
                </a:r>
                <a:r>
                  <a:rPr lang="el-GR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α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) 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=</m:t>
                    </m:r>
                    <m:f>
                      <m:fPr>
                        <m:ctrlPr>
                          <a:rPr lang="en-US" sz="2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Canva Sans Bold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vi-VN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Wingdings" panose="05000000000000000000" pitchFamily="2" charset="2"/>
                          </a:rPr>
                          <m:t>Az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vi-VN" sz="2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nva Sans Bold"/>
                                <a:sym typeface="Canva Sans Bold"/>
                              </a:rPr>
                            </m:ctrlPr>
                          </m:dPr>
                          <m:e>
                            <m:r>
                              <a:rPr lang="vi-VN" sz="2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nva Sans Bold"/>
                                <a:sym typeface="Canva Sans Bold"/>
                              </a:rPr>
                              <m:t>𝒂</m:t>
                            </m:r>
                          </m:e>
                        </m:d>
                      </m:den>
                    </m:f>
                  </m:oMath>
                </a14:m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 </a:t>
                </a:r>
                <a:endParaRPr lang="en-US" sz="25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DEE44C-8CF0-D262-DCBE-F21D71D54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84" y="5809633"/>
                <a:ext cx="10561816" cy="746102"/>
              </a:xfrm>
              <a:prstGeom prst="rect">
                <a:avLst/>
              </a:prstGeom>
              <a:blipFill>
                <a:blip r:embed="rId8"/>
                <a:stretch>
                  <a:fillRect l="-981" b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747A2D-8533-91F7-3236-8AEA3A838374}"/>
                  </a:ext>
                </a:extLst>
              </p:cNvPr>
              <p:cNvSpPr txBox="1"/>
              <p:nvPr/>
            </p:nvSpPr>
            <p:spPr>
              <a:xfrm>
                <a:off x="7192784" y="6632975"/>
                <a:ext cx="10561816" cy="790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Wingdings" panose="05000000000000000000" pitchFamily="2" charset="2"/>
                  </a:rPr>
                  <a:t>  </a:t>
                </a:r>
                <a:r>
                  <a:rPr lang="el-GR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α</a:t>
                </a:r>
                <a:r>
                  <a:rPr lang="vi-VN" sz="2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nva Sans Bold"/>
                    <a:sym typeface="Canva Sans Bold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=</m:t>
                    </m:r>
                    <m:r>
                      <a:rPr lang="vi-VN" sz="25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𝒄𝒐𝒔</m:t>
                    </m:r>
                    <m:r>
                      <m:rPr>
                        <m:nor/>
                      </m:rPr>
                      <a:rPr lang="vi-VN" sz="2500" b="1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-</m:t>
                    </m:r>
                    <m:r>
                      <a:rPr lang="vi-VN" sz="2500" b="1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𝟏</m:t>
                    </m:r>
                    <m:r>
                      <a:rPr lang="vi-VN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(</m:t>
                    </m:r>
                    <m:f>
                      <m:fPr>
                        <m:ctrlPr>
                          <a:rPr lang="en-US" sz="2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Canva Sans Bold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vi-VN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Wingdings" panose="05000000000000000000" pitchFamily="2" charset="2"/>
                          </a:rPr>
                          <m:t>Az</m:t>
                        </m:r>
                        <m:r>
                          <m:rPr>
                            <m:nor/>
                          </m:rPr>
                          <a:rPr lang="vi-VN" sz="2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nva Sans Bold"/>
                            <a:sym typeface="Wingdings" panose="05000000000000000000" pitchFamily="2" charset="2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</m:ctrlPr>
                              </m:sSupPr>
                              <m:e>
                                <m:r>
                                  <a:rPr lang="vi-VN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𝑨𝒙</m:t>
                                </m:r>
                              </m:e>
                              <m:sup>
                                <m: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vi-VN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</m:ctrlPr>
                              </m:sSupPr>
                              <m:e>
                                <m:r>
                                  <a:rPr lang="vi-VN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𝑨𝒙</m:t>
                                </m:r>
                              </m:e>
                              <m:sup>
                                <m: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vi-VN" sz="2500" b="1" i="1">
                                <a:latin typeface="Cambria Math" panose="02040503050406030204" pitchFamily="18" charset="0"/>
                                <a:ea typeface="Canva Sans Bold"/>
                                <a:cs typeface="Canva Sans Bold"/>
                                <a:sym typeface="Canva Sans Bold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</m:ctrlPr>
                              </m:sSupPr>
                              <m:e>
                                <m:r>
                                  <a:rPr lang="vi-VN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𝑨𝒙</m:t>
                                </m:r>
                              </m:e>
                              <m:sup>
                                <m:r>
                                  <a:rPr lang="en-US" sz="2500" b="1" i="1">
                                    <a:latin typeface="Cambria Math" panose="02040503050406030204" pitchFamily="18" charset="0"/>
                                    <a:ea typeface="Canva Sans Bold"/>
                                    <a:cs typeface="Canva Sans Bold"/>
                                    <a:sym typeface="Canva Sans Bold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vi-VN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nva Sans Bold"/>
                        <a:sym typeface="Canva Sans Bold"/>
                      </a:rPr>
                      <m:t>)</m:t>
                    </m:r>
                  </m:oMath>
                </a14:m>
                <a:endParaRPr lang="en-US" sz="2500" b="1" i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747A2D-8533-91F7-3236-8AEA3A83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784" y="6632975"/>
                <a:ext cx="10561816" cy="790858"/>
              </a:xfrm>
              <a:prstGeom prst="rect">
                <a:avLst/>
              </a:prstGeom>
              <a:blipFill>
                <a:blip r:embed="rId9"/>
                <a:stretch>
                  <a:fillRect l="-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126862"/>
      </p:ext>
    </p:extLst>
  </p:cSld>
  <p:clrMapOvr>
    <a:masterClrMapping/>
  </p:clrMapOvr>
  <p:transition>
    <p:cover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6358" y="9158737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835479" y="7390914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84100" y="2371612"/>
            <a:ext cx="10859575" cy="55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1.Giới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Thiệu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Dự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Án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2.Giải Pháp</a:t>
            </a:r>
          </a:p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Mục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Tiêu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Linh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Kiện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Sử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Dụng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5.Nguyên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Lí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Hoạt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Động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</a:t>
            </a:r>
            <a:r>
              <a:rPr lang="vi-VN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Ứng dụng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>
              <a:lnSpc>
                <a:spcPts val="6160"/>
              </a:lnSpc>
            </a:pP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</a:t>
            </a:r>
            <a:r>
              <a:rPr lang="vi-VN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Hướng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Phát</a:t>
            </a:r>
            <a:r>
              <a:rPr lang="en-US" sz="4107" b="1" dirty="0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107" b="1" dirty="0" err="1">
                <a:solidFill>
                  <a:srgbClr val="04345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Triển</a:t>
            </a:r>
            <a:endParaRPr lang="en-US" sz="4107" b="1" dirty="0">
              <a:solidFill>
                <a:srgbClr val="04345C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48273" y="3086100"/>
            <a:ext cx="5264788" cy="4114800"/>
          </a:xfrm>
          <a:custGeom>
            <a:avLst/>
            <a:gdLst/>
            <a:ahLst/>
            <a:cxnLst/>
            <a:rect l="l" t="t" r="r" b="b"/>
            <a:pathLst>
              <a:path w="5264788" h="4114800">
                <a:moveTo>
                  <a:pt x="0" y="0"/>
                </a:moveTo>
                <a:lnTo>
                  <a:pt x="5264787" y="0"/>
                </a:lnTo>
                <a:lnTo>
                  <a:pt x="52647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343859" y="1028700"/>
            <a:ext cx="478529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2"/>
              </a:lnSpc>
            </a:pPr>
            <a:r>
              <a:rPr lang="en-US" sz="5810" spc="581">
                <a:solidFill>
                  <a:srgbClr val="04345C"/>
                </a:solidFill>
                <a:latin typeface="UTM Cookies"/>
                <a:ea typeface="UTM Cookies"/>
                <a:cs typeface="UTM Cookies"/>
                <a:sym typeface="UTM Cookies"/>
              </a:rPr>
              <a:t>NỘI DUNG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46358" y="9158737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31110" y="600921"/>
            <a:ext cx="90228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1.Giới Thiệu Dự 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7595" y="3160077"/>
            <a:ext cx="6825068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THỰC TRẠNG: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8BBA"/>
                </a:solidFill>
                <a:latin typeface="Canva Sans"/>
                <a:ea typeface="Canva Sans"/>
                <a:cs typeface="Canva Sans"/>
                <a:sym typeface="Canva Sans"/>
              </a:rPr>
              <a:t>Theo WHO, có khoảng </a:t>
            </a:r>
            <a:r>
              <a:rPr lang="en-US" sz="3199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70 triệu</a:t>
            </a:r>
            <a:r>
              <a:rPr lang="en-US" sz="3199">
                <a:solidFill>
                  <a:srgbClr val="2D8BBA"/>
                </a:solidFill>
                <a:latin typeface="Canva Sans"/>
                <a:ea typeface="Canva Sans"/>
                <a:cs typeface="Canva Sans"/>
                <a:sym typeface="Canva Sans"/>
              </a:rPr>
              <a:t> người khiếm thính trên toàn cầu.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Ngôn ngữ ký hiệu</a:t>
            </a:r>
            <a:r>
              <a:rPr lang="en-US" sz="3199">
                <a:solidFill>
                  <a:srgbClr val="2D8BBA"/>
                </a:solidFill>
                <a:latin typeface="Canva Sans"/>
                <a:ea typeface="Canva Sans"/>
                <a:cs typeface="Canva Sans"/>
                <a:sym typeface="Canva Sans"/>
              </a:rPr>
              <a:t> chưa phổ biến, không phải ai cũng hiểu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D8B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3835479" y="7390914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635337" y="3160077"/>
            <a:ext cx="6825068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KHÓ KHĂN: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Người khiếm thính thường phải dựa vào </a:t>
            </a:r>
            <a:r>
              <a:rPr lang="en-US" sz="3199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phiên dịch viên</a:t>
            </a:r>
            <a:r>
              <a:rPr lang="en-US" sz="3199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 hoặc </a:t>
            </a:r>
            <a:r>
              <a:rPr lang="en-US" sz="3199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viết ra giấy</a:t>
            </a:r>
          </a:p>
          <a:p>
            <a:pPr marL="690877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Gặp khó trong</a:t>
            </a:r>
            <a:r>
              <a:rPr lang="en-US" sz="3199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giao tiếp </a:t>
            </a:r>
            <a:r>
              <a:rPr lang="en-US" sz="3199">
                <a:solidFill>
                  <a:srgbClr val="593EA1"/>
                </a:solidFill>
                <a:latin typeface="Canva Sans"/>
                <a:ea typeface="Canva Sans"/>
                <a:cs typeface="Canva Sans"/>
                <a:sym typeface="Canva Sans"/>
              </a:rPr>
              <a:t>với cộng đồng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593EA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277" y="9158737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820136">
            <a:off x="15909502" y="-889967"/>
            <a:ext cx="3597844" cy="41148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2736219" y="-365961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65152" y="866775"/>
            <a:ext cx="11557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2. Giải Pháp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6219" y="3813573"/>
            <a:ext cx="5244508" cy="423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4"/>
              </a:lnSpc>
            </a:pPr>
            <a:r>
              <a:rPr lang="en-US" sz="478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GĂNG TAY CẢM BIẾN NHẬN DẠNG NGÔN NGỮ KÍ </a:t>
            </a:r>
            <a:r>
              <a:rPr lang="vi-VN" sz="478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HIỆU DỰA TRÊN CẢM BIẾN</a:t>
            </a:r>
            <a:endParaRPr lang="en-US" sz="478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9" name="Picture 8" descr="A glove with wires and wires attached to it&#10;&#10;AI-generated content may be incorrect.">
            <a:extLst>
              <a:ext uri="{FF2B5EF4-FFF2-40B4-BE49-F238E27FC236}">
                <a16:creationId xmlns:a16="http://schemas.microsoft.com/office/drawing/2014/main" id="{5DE6FA22-A19C-9A02-5978-8F892483E6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44724"/>
            <a:ext cx="5796704" cy="7713873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4404" y="9158737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05955" y="-1045531"/>
            <a:ext cx="7315200" cy="3616754"/>
          </a:xfrm>
          <a:custGeom>
            <a:avLst/>
            <a:gdLst/>
            <a:ahLst/>
            <a:cxnLst/>
            <a:rect l="l" t="t" r="r" b="b"/>
            <a:pathLst>
              <a:path w="7315200" h="3616754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957713" y="-495565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01994" y="3791718"/>
            <a:ext cx="3871883" cy="3489212"/>
            <a:chOff x="0" y="0"/>
            <a:chExt cx="90194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1942" cy="812800"/>
            </a:xfrm>
            <a:custGeom>
              <a:avLst/>
              <a:gdLst/>
              <a:ahLst/>
              <a:cxnLst/>
              <a:rect l="l" t="t" r="r" b="b"/>
              <a:pathLst>
                <a:path w="901942" h="812800">
                  <a:moveTo>
                    <a:pt x="101976" y="0"/>
                  </a:moveTo>
                  <a:lnTo>
                    <a:pt x="799966" y="0"/>
                  </a:lnTo>
                  <a:cubicBezTo>
                    <a:pt x="827012" y="0"/>
                    <a:pt x="852950" y="10744"/>
                    <a:pt x="872074" y="29868"/>
                  </a:cubicBezTo>
                  <a:cubicBezTo>
                    <a:pt x="891198" y="48992"/>
                    <a:pt x="901942" y="74930"/>
                    <a:pt x="901942" y="101976"/>
                  </a:cubicBezTo>
                  <a:lnTo>
                    <a:pt x="901942" y="710824"/>
                  </a:lnTo>
                  <a:cubicBezTo>
                    <a:pt x="901942" y="737870"/>
                    <a:pt x="891198" y="763808"/>
                    <a:pt x="872074" y="782932"/>
                  </a:cubicBezTo>
                  <a:cubicBezTo>
                    <a:pt x="852950" y="802056"/>
                    <a:pt x="827012" y="812800"/>
                    <a:pt x="799966" y="812800"/>
                  </a:cubicBezTo>
                  <a:lnTo>
                    <a:pt x="101976" y="812800"/>
                  </a:lnTo>
                  <a:cubicBezTo>
                    <a:pt x="74930" y="812800"/>
                    <a:pt x="48992" y="802056"/>
                    <a:pt x="29868" y="782932"/>
                  </a:cubicBezTo>
                  <a:cubicBezTo>
                    <a:pt x="10744" y="763808"/>
                    <a:pt x="0" y="737870"/>
                    <a:pt x="0" y="710824"/>
                  </a:cubicBezTo>
                  <a:lnTo>
                    <a:pt x="0" y="101976"/>
                  </a:lnTo>
                  <a:cubicBezTo>
                    <a:pt x="0" y="74930"/>
                    <a:pt x="10744" y="48992"/>
                    <a:pt x="29868" y="29868"/>
                  </a:cubicBezTo>
                  <a:cubicBezTo>
                    <a:pt x="48992" y="10744"/>
                    <a:pt x="74930" y="0"/>
                    <a:pt x="101976" y="0"/>
                  </a:cubicBezTo>
                  <a:close/>
                </a:path>
              </a:pathLst>
            </a:custGeom>
            <a:solidFill>
              <a:srgbClr val="B89A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1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4124" y="3791718"/>
            <a:ext cx="3871883" cy="3489212"/>
            <a:chOff x="0" y="0"/>
            <a:chExt cx="901942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1942" cy="812800"/>
            </a:xfrm>
            <a:custGeom>
              <a:avLst/>
              <a:gdLst/>
              <a:ahLst/>
              <a:cxnLst/>
              <a:rect l="l" t="t" r="r" b="b"/>
              <a:pathLst>
                <a:path w="901942" h="812800">
                  <a:moveTo>
                    <a:pt x="101976" y="0"/>
                  </a:moveTo>
                  <a:lnTo>
                    <a:pt x="799966" y="0"/>
                  </a:lnTo>
                  <a:cubicBezTo>
                    <a:pt x="827012" y="0"/>
                    <a:pt x="852950" y="10744"/>
                    <a:pt x="872074" y="29868"/>
                  </a:cubicBezTo>
                  <a:cubicBezTo>
                    <a:pt x="891198" y="48992"/>
                    <a:pt x="901942" y="74930"/>
                    <a:pt x="901942" y="101976"/>
                  </a:cubicBezTo>
                  <a:lnTo>
                    <a:pt x="901942" y="710824"/>
                  </a:lnTo>
                  <a:cubicBezTo>
                    <a:pt x="901942" y="737870"/>
                    <a:pt x="891198" y="763808"/>
                    <a:pt x="872074" y="782932"/>
                  </a:cubicBezTo>
                  <a:cubicBezTo>
                    <a:pt x="852950" y="802056"/>
                    <a:pt x="827012" y="812800"/>
                    <a:pt x="799966" y="812800"/>
                  </a:cubicBezTo>
                  <a:lnTo>
                    <a:pt x="101976" y="812800"/>
                  </a:lnTo>
                  <a:cubicBezTo>
                    <a:pt x="74930" y="812800"/>
                    <a:pt x="48992" y="802056"/>
                    <a:pt x="29868" y="782932"/>
                  </a:cubicBezTo>
                  <a:cubicBezTo>
                    <a:pt x="10744" y="763808"/>
                    <a:pt x="0" y="737870"/>
                    <a:pt x="0" y="710824"/>
                  </a:cubicBezTo>
                  <a:lnTo>
                    <a:pt x="0" y="101976"/>
                  </a:lnTo>
                  <a:cubicBezTo>
                    <a:pt x="0" y="74930"/>
                    <a:pt x="10744" y="48992"/>
                    <a:pt x="29868" y="29868"/>
                  </a:cubicBezTo>
                  <a:cubicBezTo>
                    <a:pt x="48992" y="10744"/>
                    <a:pt x="74930" y="0"/>
                    <a:pt x="101976" y="0"/>
                  </a:cubicBezTo>
                  <a:close/>
                </a:path>
              </a:pathLst>
            </a:custGeom>
            <a:solidFill>
              <a:srgbClr val="81DE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1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08059" y="3791718"/>
            <a:ext cx="3871883" cy="3489212"/>
            <a:chOff x="0" y="0"/>
            <a:chExt cx="90194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1942" cy="812800"/>
            </a:xfrm>
            <a:custGeom>
              <a:avLst/>
              <a:gdLst/>
              <a:ahLst/>
              <a:cxnLst/>
              <a:rect l="l" t="t" r="r" b="b"/>
              <a:pathLst>
                <a:path w="901942" h="812800">
                  <a:moveTo>
                    <a:pt x="101976" y="0"/>
                  </a:moveTo>
                  <a:lnTo>
                    <a:pt x="799966" y="0"/>
                  </a:lnTo>
                  <a:cubicBezTo>
                    <a:pt x="827012" y="0"/>
                    <a:pt x="852950" y="10744"/>
                    <a:pt x="872074" y="29868"/>
                  </a:cubicBezTo>
                  <a:cubicBezTo>
                    <a:pt x="891198" y="48992"/>
                    <a:pt x="901942" y="74930"/>
                    <a:pt x="901942" y="101976"/>
                  </a:cubicBezTo>
                  <a:lnTo>
                    <a:pt x="901942" y="710824"/>
                  </a:lnTo>
                  <a:cubicBezTo>
                    <a:pt x="901942" y="737870"/>
                    <a:pt x="891198" y="763808"/>
                    <a:pt x="872074" y="782932"/>
                  </a:cubicBezTo>
                  <a:cubicBezTo>
                    <a:pt x="852950" y="802056"/>
                    <a:pt x="827012" y="812800"/>
                    <a:pt x="799966" y="812800"/>
                  </a:cubicBezTo>
                  <a:lnTo>
                    <a:pt x="101976" y="812800"/>
                  </a:lnTo>
                  <a:cubicBezTo>
                    <a:pt x="74930" y="812800"/>
                    <a:pt x="48992" y="802056"/>
                    <a:pt x="29868" y="782932"/>
                  </a:cubicBezTo>
                  <a:cubicBezTo>
                    <a:pt x="10744" y="763808"/>
                    <a:pt x="0" y="737870"/>
                    <a:pt x="0" y="710824"/>
                  </a:cubicBezTo>
                  <a:lnTo>
                    <a:pt x="0" y="101976"/>
                  </a:lnTo>
                  <a:cubicBezTo>
                    <a:pt x="0" y="74930"/>
                    <a:pt x="10744" y="48992"/>
                    <a:pt x="29868" y="29868"/>
                  </a:cubicBezTo>
                  <a:cubicBezTo>
                    <a:pt x="48992" y="10744"/>
                    <a:pt x="74930" y="0"/>
                    <a:pt x="101976" y="0"/>
                  </a:cubicBezTo>
                  <a:close/>
                </a:path>
              </a:pathLst>
            </a:custGeom>
            <a:solidFill>
              <a:srgbClr val="9EC7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19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70910" y="3844044"/>
            <a:ext cx="1134050" cy="1134050"/>
          </a:xfrm>
          <a:custGeom>
            <a:avLst/>
            <a:gdLst/>
            <a:ahLst/>
            <a:cxnLst/>
            <a:rect l="l" t="t" r="r" b="b"/>
            <a:pathLst>
              <a:path w="1134050" h="1134050">
                <a:moveTo>
                  <a:pt x="0" y="0"/>
                </a:moveTo>
                <a:lnTo>
                  <a:pt x="1134050" y="0"/>
                </a:lnTo>
                <a:lnTo>
                  <a:pt x="1134050" y="1134050"/>
                </a:lnTo>
                <a:lnTo>
                  <a:pt x="0" y="1134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605857" y="3791718"/>
            <a:ext cx="1076285" cy="1076285"/>
          </a:xfrm>
          <a:custGeom>
            <a:avLst/>
            <a:gdLst/>
            <a:ahLst/>
            <a:cxnLst/>
            <a:rect l="l" t="t" r="r" b="b"/>
            <a:pathLst>
              <a:path w="1076285" h="1076285">
                <a:moveTo>
                  <a:pt x="0" y="0"/>
                </a:moveTo>
                <a:lnTo>
                  <a:pt x="1076286" y="0"/>
                </a:lnTo>
                <a:lnTo>
                  <a:pt x="1076286" y="1076285"/>
                </a:lnTo>
                <a:lnTo>
                  <a:pt x="0" y="1076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151485" y="3791718"/>
            <a:ext cx="997160" cy="997160"/>
          </a:xfrm>
          <a:custGeom>
            <a:avLst/>
            <a:gdLst/>
            <a:ahLst/>
            <a:cxnLst/>
            <a:rect l="l" t="t" r="r" b="b"/>
            <a:pathLst>
              <a:path w="997160" h="997160">
                <a:moveTo>
                  <a:pt x="0" y="0"/>
                </a:moveTo>
                <a:lnTo>
                  <a:pt x="997160" y="0"/>
                </a:lnTo>
                <a:lnTo>
                  <a:pt x="997160" y="997160"/>
                </a:lnTo>
                <a:lnTo>
                  <a:pt x="0" y="997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365152" y="866775"/>
            <a:ext cx="11557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3. Mục tiêu dự án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9031" y="4911419"/>
            <a:ext cx="3057808" cy="279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Nhận diện </a:t>
            </a:r>
            <a:r>
              <a:rPr lang="en-US" sz="3165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ký hiệu tay</a:t>
            </a:r>
            <a:r>
              <a:rPr lang="en-US" sz="3165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thông qua cảm biến</a:t>
            </a:r>
          </a:p>
          <a:p>
            <a:pPr algn="ctr">
              <a:lnSpc>
                <a:spcPts val="4432"/>
              </a:lnSpc>
            </a:pPr>
            <a:endParaRPr lang="en-US" sz="3165" b="1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432"/>
              </a:lnSpc>
            </a:pPr>
            <a:endParaRPr lang="en-US" sz="3165" b="1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733337" y="4801328"/>
            <a:ext cx="2821327" cy="279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Chuyển đổi</a:t>
            </a:r>
            <a:r>
              <a:rPr lang="en-US" sz="3165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ký hiệu thành văn bản hoặc giọng nói</a:t>
            </a:r>
          </a:p>
          <a:p>
            <a:pPr algn="ctr">
              <a:lnSpc>
                <a:spcPts val="4432"/>
              </a:lnSpc>
            </a:pPr>
            <a:endParaRPr lang="en-US" sz="3165" b="1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048066" y="4801328"/>
            <a:ext cx="3203997" cy="223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Tạo </a:t>
            </a:r>
            <a:r>
              <a:rPr lang="en-US" sz="3165" b="1">
                <a:solidFill>
                  <a:srgbClr val="E89F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cầu nối giao tiếp </a:t>
            </a:r>
            <a:r>
              <a:rPr lang="en-US" sz="3165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giữa người khiếm thính và cộng đồng</a:t>
            </a:r>
          </a:p>
        </p:txBody>
      </p:sp>
    </p:spTree>
  </p:cSld>
  <p:clrMapOvr>
    <a:masterClrMapping/>
  </p:clrMapOvr>
  <p:transition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3795" y="1846992"/>
            <a:ext cx="2754827" cy="2592703"/>
            <a:chOff x="0" y="0"/>
            <a:chExt cx="1077842" cy="10144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7842" cy="1014410"/>
            </a:xfrm>
            <a:custGeom>
              <a:avLst/>
              <a:gdLst/>
              <a:ahLst/>
              <a:cxnLst/>
              <a:rect l="l" t="t" r="r" b="b"/>
              <a:pathLst>
                <a:path w="1077842" h="1014410">
                  <a:moveTo>
                    <a:pt x="64637" y="0"/>
                  </a:moveTo>
                  <a:lnTo>
                    <a:pt x="1013205" y="0"/>
                  </a:lnTo>
                  <a:cubicBezTo>
                    <a:pt x="1048903" y="0"/>
                    <a:pt x="1077842" y="28939"/>
                    <a:pt x="1077842" y="64637"/>
                  </a:cubicBezTo>
                  <a:lnTo>
                    <a:pt x="1077842" y="949773"/>
                  </a:lnTo>
                  <a:cubicBezTo>
                    <a:pt x="1077842" y="966916"/>
                    <a:pt x="1071032" y="983356"/>
                    <a:pt x="1058910" y="995478"/>
                  </a:cubicBezTo>
                  <a:cubicBezTo>
                    <a:pt x="1046788" y="1007600"/>
                    <a:pt x="1030348" y="1014410"/>
                    <a:pt x="1013205" y="1014410"/>
                  </a:cubicBezTo>
                  <a:lnTo>
                    <a:pt x="64637" y="1014410"/>
                  </a:lnTo>
                  <a:cubicBezTo>
                    <a:pt x="28939" y="1014410"/>
                    <a:pt x="0" y="985471"/>
                    <a:pt x="0" y="949773"/>
                  </a:cubicBezTo>
                  <a:lnTo>
                    <a:pt x="0" y="64637"/>
                  </a:lnTo>
                  <a:cubicBezTo>
                    <a:pt x="0" y="28939"/>
                    <a:pt x="28939" y="0"/>
                    <a:pt x="64637" y="0"/>
                  </a:cubicBezTo>
                  <a:close/>
                </a:path>
              </a:pathLst>
            </a:custGeom>
            <a:blipFill>
              <a:blip r:embed="rId2"/>
              <a:stretch>
                <a:fillRect t="-3126" b="-31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146299" y="1846992"/>
            <a:ext cx="2651762" cy="2592703"/>
            <a:chOff x="0" y="0"/>
            <a:chExt cx="1037517" cy="10144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7517" cy="1014410"/>
            </a:xfrm>
            <a:custGeom>
              <a:avLst/>
              <a:gdLst/>
              <a:ahLst/>
              <a:cxnLst/>
              <a:rect l="l" t="t" r="r" b="b"/>
              <a:pathLst>
                <a:path w="1037517" h="1014410">
                  <a:moveTo>
                    <a:pt x="67149" y="0"/>
                  </a:moveTo>
                  <a:lnTo>
                    <a:pt x="970368" y="0"/>
                  </a:lnTo>
                  <a:cubicBezTo>
                    <a:pt x="1007453" y="0"/>
                    <a:pt x="1037517" y="30064"/>
                    <a:pt x="1037517" y="67149"/>
                  </a:cubicBezTo>
                  <a:lnTo>
                    <a:pt x="1037517" y="947260"/>
                  </a:lnTo>
                  <a:cubicBezTo>
                    <a:pt x="1037517" y="965070"/>
                    <a:pt x="1030442" y="982149"/>
                    <a:pt x="1017849" y="994742"/>
                  </a:cubicBezTo>
                  <a:cubicBezTo>
                    <a:pt x="1005257" y="1007335"/>
                    <a:pt x="988177" y="1014410"/>
                    <a:pt x="970368" y="1014410"/>
                  </a:cubicBezTo>
                  <a:lnTo>
                    <a:pt x="67149" y="1014410"/>
                  </a:lnTo>
                  <a:cubicBezTo>
                    <a:pt x="30064" y="1014410"/>
                    <a:pt x="0" y="984346"/>
                    <a:pt x="0" y="947260"/>
                  </a:cubicBezTo>
                  <a:lnTo>
                    <a:pt x="0" y="67149"/>
                  </a:lnTo>
                  <a:cubicBezTo>
                    <a:pt x="0" y="49340"/>
                    <a:pt x="7075" y="32261"/>
                    <a:pt x="19668" y="19668"/>
                  </a:cubicBezTo>
                  <a:cubicBezTo>
                    <a:pt x="32261" y="7075"/>
                    <a:pt x="49340" y="0"/>
                    <a:pt x="67149" y="0"/>
                  </a:cubicBezTo>
                  <a:close/>
                </a:path>
              </a:pathLst>
            </a:custGeom>
            <a:blipFill>
              <a:blip r:embed="rId3"/>
              <a:stretch>
                <a:fillRect l="-659" r="-6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2512" y="5897783"/>
            <a:ext cx="2624685" cy="2528711"/>
            <a:chOff x="0" y="0"/>
            <a:chExt cx="1077842" cy="1038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7842" cy="1038430"/>
            </a:xfrm>
            <a:custGeom>
              <a:avLst/>
              <a:gdLst/>
              <a:ahLst/>
              <a:cxnLst/>
              <a:rect l="l" t="t" r="r" b="b"/>
              <a:pathLst>
                <a:path w="1077842" h="1038430">
                  <a:moveTo>
                    <a:pt x="67842" y="0"/>
                  </a:moveTo>
                  <a:lnTo>
                    <a:pt x="1010000" y="0"/>
                  </a:lnTo>
                  <a:cubicBezTo>
                    <a:pt x="1027993" y="0"/>
                    <a:pt x="1045249" y="7148"/>
                    <a:pt x="1057971" y="19870"/>
                  </a:cubicBezTo>
                  <a:cubicBezTo>
                    <a:pt x="1070694" y="32593"/>
                    <a:pt x="1077842" y="49849"/>
                    <a:pt x="1077842" y="67842"/>
                  </a:cubicBezTo>
                  <a:lnTo>
                    <a:pt x="1077842" y="970587"/>
                  </a:lnTo>
                  <a:cubicBezTo>
                    <a:pt x="1077842" y="988580"/>
                    <a:pt x="1070694" y="1005836"/>
                    <a:pt x="1057971" y="1018559"/>
                  </a:cubicBezTo>
                  <a:cubicBezTo>
                    <a:pt x="1045249" y="1031282"/>
                    <a:pt x="1027993" y="1038430"/>
                    <a:pt x="1010000" y="1038430"/>
                  </a:cubicBezTo>
                  <a:lnTo>
                    <a:pt x="67842" y="1038430"/>
                  </a:lnTo>
                  <a:cubicBezTo>
                    <a:pt x="49849" y="1038430"/>
                    <a:pt x="32593" y="1031282"/>
                    <a:pt x="19870" y="1018559"/>
                  </a:cubicBezTo>
                  <a:cubicBezTo>
                    <a:pt x="7148" y="1005836"/>
                    <a:pt x="0" y="988580"/>
                    <a:pt x="0" y="970587"/>
                  </a:cubicBezTo>
                  <a:lnTo>
                    <a:pt x="0" y="67842"/>
                  </a:lnTo>
                  <a:cubicBezTo>
                    <a:pt x="0" y="49849"/>
                    <a:pt x="7148" y="32593"/>
                    <a:pt x="19870" y="19870"/>
                  </a:cubicBezTo>
                  <a:cubicBezTo>
                    <a:pt x="32593" y="7148"/>
                    <a:pt x="49849" y="0"/>
                    <a:pt x="67842" y="0"/>
                  </a:cubicBezTo>
                  <a:close/>
                </a:path>
              </a:pathLst>
            </a:custGeom>
            <a:blipFill>
              <a:blip r:embed="rId4"/>
              <a:stretch>
                <a:fillRect t="-1897" b="-18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22236" y="1846992"/>
            <a:ext cx="2632815" cy="2592703"/>
            <a:chOff x="0" y="0"/>
            <a:chExt cx="1054495" cy="10384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4495" cy="1038430"/>
            </a:xfrm>
            <a:custGeom>
              <a:avLst/>
              <a:gdLst/>
              <a:ahLst/>
              <a:cxnLst/>
              <a:rect l="l" t="t" r="r" b="b"/>
              <a:pathLst>
                <a:path w="1054495" h="1038430">
                  <a:moveTo>
                    <a:pt x="67633" y="0"/>
                  </a:moveTo>
                  <a:lnTo>
                    <a:pt x="986863" y="0"/>
                  </a:lnTo>
                  <a:cubicBezTo>
                    <a:pt x="1024215" y="0"/>
                    <a:pt x="1054495" y="30280"/>
                    <a:pt x="1054495" y="67633"/>
                  </a:cubicBezTo>
                  <a:lnTo>
                    <a:pt x="1054495" y="970797"/>
                  </a:lnTo>
                  <a:cubicBezTo>
                    <a:pt x="1054495" y="1008149"/>
                    <a:pt x="1024215" y="1038430"/>
                    <a:pt x="986863" y="1038430"/>
                  </a:cubicBezTo>
                  <a:lnTo>
                    <a:pt x="67633" y="1038430"/>
                  </a:lnTo>
                  <a:cubicBezTo>
                    <a:pt x="30280" y="1038430"/>
                    <a:pt x="0" y="1008149"/>
                    <a:pt x="0" y="970797"/>
                  </a:cubicBezTo>
                  <a:lnTo>
                    <a:pt x="0" y="67633"/>
                  </a:lnTo>
                  <a:cubicBezTo>
                    <a:pt x="0" y="30280"/>
                    <a:pt x="30280" y="0"/>
                    <a:pt x="67633" y="0"/>
                  </a:cubicBezTo>
                  <a:close/>
                </a:path>
              </a:pathLst>
            </a:custGeom>
            <a:blipFill>
              <a:blip r:embed="rId5"/>
              <a:stretch>
                <a:fillRect t="-773" b="-7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94190" y="5917868"/>
            <a:ext cx="2651762" cy="2592703"/>
            <a:chOff x="0" y="0"/>
            <a:chExt cx="1037517" cy="10144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7517" cy="1014410"/>
            </a:xfrm>
            <a:custGeom>
              <a:avLst/>
              <a:gdLst/>
              <a:ahLst/>
              <a:cxnLst/>
              <a:rect l="l" t="t" r="r" b="b"/>
              <a:pathLst>
                <a:path w="1037517" h="1014410">
                  <a:moveTo>
                    <a:pt x="67149" y="0"/>
                  </a:moveTo>
                  <a:lnTo>
                    <a:pt x="970368" y="0"/>
                  </a:lnTo>
                  <a:cubicBezTo>
                    <a:pt x="1007453" y="0"/>
                    <a:pt x="1037517" y="30064"/>
                    <a:pt x="1037517" y="67149"/>
                  </a:cubicBezTo>
                  <a:lnTo>
                    <a:pt x="1037517" y="947260"/>
                  </a:lnTo>
                  <a:cubicBezTo>
                    <a:pt x="1037517" y="965070"/>
                    <a:pt x="1030442" y="982149"/>
                    <a:pt x="1017849" y="994742"/>
                  </a:cubicBezTo>
                  <a:cubicBezTo>
                    <a:pt x="1005257" y="1007335"/>
                    <a:pt x="988177" y="1014410"/>
                    <a:pt x="970368" y="1014410"/>
                  </a:cubicBezTo>
                  <a:lnTo>
                    <a:pt x="67149" y="1014410"/>
                  </a:lnTo>
                  <a:cubicBezTo>
                    <a:pt x="30064" y="1014410"/>
                    <a:pt x="0" y="984346"/>
                    <a:pt x="0" y="947260"/>
                  </a:cubicBezTo>
                  <a:lnTo>
                    <a:pt x="0" y="67149"/>
                  </a:lnTo>
                  <a:cubicBezTo>
                    <a:pt x="0" y="49340"/>
                    <a:pt x="7075" y="32261"/>
                    <a:pt x="19668" y="19668"/>
                  </a:cubicBezTo>
                  <a:cubicBezTo>
                    <a:pt x="32261" y="7075"/>
                    <a:pt x="49340" y="0"/>
                    <a:pt x="67149" y="0"/>
                  </a:cubicBezTo>
                  <a:close/>
                </a:path>
              </a:pathLst>
            </a:custGeom>
            <a:blipFill>
              <a:blip r:embed="rId6"/>
              <a:stretch>
                <a:fillRect t="-1138" b="-11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98866" y="5981860"/>
            <a:ext cx="2567833" cy="2528711"/>
            <a:chOff x="0" y="0"/>
            <a:chExt cx="1054495" cy="10384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54495" cy="1038430"/>
            </a:xfrm>
            <a:custGeom>
              <a:avLst/>
              <a:gdLst/>
              <a:ahLst/>
              <a:cxnLst/>
              <a:rect l="l" t="t" r="r" b="b"/>
              <a:pathLst>
                <a:path w="1054495" h="1038430">
                  <a:moveTo>
                    <a:pt x="69344" y="0"/>
                  </a:moveTo>
                  <a:lnTo>
                    <a:pt x="985151" y="0"/>
                  </a:lnTo>
                  <a:cubicBezTo>
                    <a:pt x="1023449" y="0"/>
                    <a:pt x="1054495" y="31046"/>
                    <a:pt x="1054495" y="69344"/>
                  </a:cubicBezTo>
                  <a:lnTo>
                    <a:pt x="1054495" y="969085"/>
                  </a:lnTo>
                  <a:cubicBezTo>
                    <a:pt x="1054495" y="1007383"/>
                    <a:pt x="1023449" y="1038430"/>
                    <a:pt x="985151" y="1038430"/>
                  </a:cubicBezTo>
                  <a:lnTo>
                    <a:pt x="69344" y="1038430"/>
                  </a:lnTo>
                  <a:cubicBezTo>
                    <a:pt x="31046" y="1038430"/>
                    <a:pt x="0" y="1007383"/>
                    <a:pt x="0" y="969085"/>
                  </a:cubicBezTo>
                  <a:lnTo>
                    <a:pt x="0" y="69344"/>
                  </a:lnTo>
                  <a:cubicBezTo>
                    <a:pt x="0" y="31046"/>
                    <a:pt x="31046" y="0"/>
                    <a:pt x="69344" y="0"/>
                  </a:cubicBezTo>
                  <a:close/>
                </a:path>
              </a:pathLst>
            </a:custGeom>
            <a:blipFill>
              <a:blip r:embed="rId7"/>
              <a:stretch>
                <a:fillRect t="-929" b="-9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0105" y="255218"/>
            <a:ext cx="7507791" cy="88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5196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4. Linh kiện sử dụng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6880" y="4701250"/>
            <a:ext cx="4560101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 dirty="0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CẢM BIẾN UỐN CONG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65478" y="4701250"/>
            <a:ext cx="2213403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DF PLAYER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8398" y="8426494"/>
            <a:ext cx="2081661" cy="111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 dirty="0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</a:t>
            </a:r>
          </a:p>
          <a:p>
            <a:pPr algn="ctr">
              <a:lnSpc>
                <a:spcPts val="4432"/>
              </a:lnSpc>
            </a:pPr>
            <a:r>
              <a:rPr lang="en-US" sz="3165" b="1" dirty="0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813" y="4701250"/>
            <a:ext cx="2081661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MPU6050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36853" y="8707481"/>
            <a:ext cx="2213403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LCD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76082" y="8707481"/>
            <a:ext cx="2213403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en-US" sz="3165" b="1" dirty="0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C36527C8-F829-4EFC-2CBD-9C14E55646BB}"/>
              </a:ext>
            </a:extLst>
          </p:cNvPr>
          <p:cNvSpPr txBox="1"/>
          <p:nvPr/>
        </p:nvSpPr>
        <p:spPr>
          <a:xfrm>
            <a:off x="4912078" y="8707481"/>
            <a:ext cx="4560101" cy="54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2"/>
              </a:lnSpc>
            </a:pPr>
            <a:r>
              <a:rPr lang="vi-VN" sz="3165" b="1" dirty="0">
                <a:solidFill>
                  <a:srgbClr val="2D8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NRF24L01</a:t>
            </a:r>
            <a:endParaRPr lang="en-US" sz="3165" b="1" dirty="0">
              <a:solidFill>
                <a:srgbClr val="2D8BB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2F1138-342C-4399-C632-09478C0B3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400" y="6126106"/>
            <a:ext cx="3051304" cy="2296954"/>
          </a:xfrm>
          <a:prstGeom prst="rect">
            <a:avLst/>
          </a:prstGeom>
        </p:spPr>
      </p:pic>
    </p:spTree>
  </p:cSld>
  <p:clrMapOvr>
    <a:masterClrMapping/>
  </p:clrMapOvr>
  <p:transition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3138" y="3622849"/>
            <a:ext cx="3582643" cy="3582643"/>
            <a:chOff x="0" y="0"/>
            <a:chExt cx="1319254" cy="1319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129657" y="0"/>
                  </a:moveTo>
                  <a:lnTo>
                    <a:pt x="1189597" y="0"/>
                  </a:lnTo>
                  <a:cubicBezTo>
                    <a:pt x="1261204" y="0"/>
                    <a:pt x="1319254" y="58049"/>
                    <a:pt x="1319254" y="129657"/>
                  </a:cubicBezTo>
                  <a:lnTo>
                    <a:pt x="1319254" y="1189597"/>
                  </a:lnTo>
                  <a:cubicBezTo>
                    <a:pt x="1319254" y="1261204"/>
                    <a:pt x="1261204" y="1319254"/>
                    <a:pt x="1189597" y="1319254"/>
                  </a:cubicBezTo>
                  <a:lnTo>
                    <a:pt x="129657" y="1319254"/>
                  </a:lnTo>
                  <a:cubicBezTo>
                    <a:pt x="58049" y="1319254"/>
                    <a:pt x="0" y="1261204"/>
                    <a:pt x="0" y="1189597"/>
                  </a:cubicBezTo>
                  <a:lnTo>
                    <a:pt x="0" y="129657"/>
                  </a:lnTo>
                  <a:cubicBezTo>
                    <a:pt x="0" y="58049"/>
                    <a:pt x="58049" y="0"/>
                    <a:pt x="129657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46165" y="3622849"/>
            <a:ext cx="3582643" cy="3582643"/>
            <a:chOff x="0" y="0"/>
            <a:chExt cx="1319254" cy="13192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129657" y="0"/>
                  </a:moveTo>
                  <a:lnTo>
                    <a:pt x="1189597" y="0"/>
                  </a:lnTo>
                  <a:cubicBezTo>
                    <a:pt x="1261204" y="0"/>
                    <a:pt x="1319254" y="58049"/>
                    <a:pt x="1319254" y="129657"/>
                  </a:cubicBezTo>
                  <a:lnTo>
                    <a:pt x="1319254" y="1189597"/>
                  </a:lnTo>
                  <a:cubicBezTo>
                    <a:pt x="1319254" y="1261204"/>
                    <a:pt x="1261204" y="1319254"/>
                    <a:pt x="1189597" y="1319254"/>
                  </a:cubicBezTo>
                  <a:lnTo>
                    <a:pt x="129657" y="1319254"/>
                  </a:lnTo>
                  <a:cubicBezTo>
                    <a:pt x="58049" y="1319254"/>
                    <a:pt x="0" y="1261204"/>
                    <a:pt x="0" y="1189597"/>
                  </a:cubicBezTo>
                  <a:lnTo>
                    <a:pt x="0" y="129657"/>
                  </a:lnTo>
                  <a:cubicBezTo>
                    <a:pt x="0" y="58049"/>
                    <a:pt x="58049" y="0"/>
                    <a:pt x="129657" y="0"/>
                  </a:cubicBezTo>
                  <a:close/>
                </a:path>
              </a:pathLst>
            </a:custGeom>
            <a:solidFill>
              <a:srgbClr val="FFFDF9"/>
            </a:solidFill>
            <a:ln w="38100" cap="rnd">
              <a:solidFill>
                <a:srgbClr val="593EA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84406" y="4764686"/>
            <a:ext cx="2906161" cy="18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Cảm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biến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ghi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nhận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dữ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liệu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về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độ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cong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ngón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tay</a:t>
            </a:r>
            <a:r>
              <a:rPr lang="en-US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chuyển</a:t>
            </a:r>
            <a:r>
              <a:rPr lang="vi-VN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03" b="1" dirty="0" err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động</a:t>
            </a:r>
            <a:r>
              <a:rPr lang="vi-VN" sz="2603" b="1" dirty="0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bàn tay</a:t>
            </a:r>
            <a:endParaRPr lang="en-US" sz="2603" b="1" dirty="0">
              <a:solidFill>
                <a:srgbClr val="593EA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359192" y="3622849"/>
            <a:ext cx="3582643" cy="3582643"/>
            <a:chOff x="0" y="0"/>
            <a:chExt cx="1319254" cy="13192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129657" y="0"/>
                  </a:moveTo>
                  <a:lnTo>
                    <a:pt x="1189597" y="0"/>
                  </a:lnTo>
                  <a:cubicBezTo>
                    <a:pt x="1261204" y="0"/>
                    <a:pt x="1319254" y="58049"/>
                    <a:pt x="1319254" y="129657"/>
                  </a:cubicBezTo>
                  <a:lnTo>
                    <a:pt x="1319254" y="1189597"/>
                  </a:lnTo>
                  <a:cubicBezTo>
                    <a:pt x="1319254" y="1261204"/>
                    <a:pt x="1261204" y="1319254"/>
                    <a:pt x="1189597" y="1319254"/>
                  </a:cubicBezTo>
                  <a:lnTo>
                    <a:pt x="129657" y="1319254"/>
                  </a:lnTo>
                  <a:cubicBezTo>
                    <a:pt x="58049" y="1319254"/>
                    <a:pt x="0" y="1261204"/>
                    <a:pt x="0" y="1189597"/>
                  </a:cubicBezTo>
                  <a:lnTo>
                    <a:pt x="0" y="129657"/>
                  </a:lnTo>
                  <a:cubicBezTo>
                    <a:pt x="0" y="58049"/>
                    <a:pt x="58049" y="0"/>
                    <a:pt x="129657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20144" y="4764686"/>
            <a:ext cx="286074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Thuật toán xử lý dữ liệu và nhận diện ký hiệu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915781" y="5414170"/>
            <a:ext cx="2221706" cy="1791322"/>
          </a:xfrm>
          <a:prstGeom prst="line">
            <a:avLst/>
          </a:prstGeom>
          <a:ln w="47625" cap="flat">
            <a:solidFill>
              <a:srgbClr val="593EA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8928808" y="5414170"/>
            <a:ext cx="2221706" cy="1791322"/>
          </a:xfrm>
          <a:prstGeom prst="line">
            <a:avLst/>
          </a:prstGeom>
          <a:ln w="47625" cap="flat">
            <a:solidFill>
              <a:srgbClr val="593EA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820136">
            <a:off x="15909502" y="-889967"/>
            <a:ext cx="3597844" cy="41148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-2736219" y="-365961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372219" y="3622849"/>
            <a:ext cx="3582643" cy="3582643"/>
            <a:chOff x="0" y="0"/>
            <a:chExt cx="1319254" cy="13192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9254" cy="1319254"/>
            </a:xfrm>
            <a:custGeom>
              <a:avLst/>
              <a:gdLst/>
              <a:ahLst/>
              <a:cxnLst/>
              <a:rect l="l" t="t" r="r" b="b"/>
              <a:pathLst>
                <a:path w="1319254" h="1319254">
                  <a:moveTo>
                    <a:pt x="129657" y="0"/>
                  </a:moveTo>
                  <a:lnTo>
                    <a:pt x="1189597" y="0"/>
                  </a:lnTo>
                  <a:cubicBezTo>
                    <a:pt x="1261204" y="0"/>
                    <a:pt x="1319254" y="58049"/>
                    <a:pt x="1319254" y="129657"/>
                  </a:cubicBezTo>
                  <a:lnTo>
                    <a:pt x="1319254" y="1189597"/>
                  </a:lnTo>
                  <a:cubicBezTo>
                    <a:pt x="1319254" y="1261204"/>
                    <a:pt x="1261204" y="1319254"/>
                    <a:pt x="1189597" y="1319254"/>
                  </a:cubicBezTo>
                  <a:lnTo>
                    <a:pt x="129657" y="1319254"/>
                  </a:lnTo>
                  <a:cubicBezTo>
                    <a:pt x="58049" y="1319254"/>
                    <a:pt x="0" y="1261204"/>
                    <a:pt x="0" y="1189597"/>
                  </a:cubicBezTo>
                  <a:lnTo>
                    <a:pt x="0" y="129657"/>
                  </a:lnTo>
                  <a:cubicBezTo>
                    <a:pt x="0" y="58049"/>
                    <a:pt x="58049" y="0"/>
                    <a:pt x="129657" y="0"/>
                  </a:cubicBezTo>
                  <a:close/>
                </a:path>
              </a:pathLst>
            </a:custGeom>
            <a:solidFill>
              <a:srgbClr val="FFFDF9"/>
            </a:solidFill>
            <a:ln w="38100" cap="rnd">
              <a:solidFill>
                <a:srgbClr val="593EA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19254" cy="1357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732410" y="4764686"/>
            <a:ext cx="289130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Xuất kết quả dưới dạng văn bản hoặc giọng nói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2941835" y="5414170"/>
            <a:ext cx="2221706" cy="1791322"/>
          </a:xfrm>
          <a:prstGeom prst="line">
            <a:avLst/>
          </a:prstGeom>
          <a:ln w="47625" cap="flat">
            <a:solidFill>
              <a:srgbClr val="593EA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557778" y="3622849"/>
            <a:ext cx="1133707" cy="1133707"/>
          </a:xfrm>
          <a:custGeom>
            <a:avLst/>
            <a:gdLst/>
            <a:ahLst/>
            <a:cxnLst/>
            <a:rect l="l" t="t" r="r" b="b"/>
            <a:pathLst>
              <a:path w="1133707" h="1133707">
                <a:moveTo>
                  <a:pt x="0" y="0"/>
                </a:moveTo>
                <a:lnTo>
                  <a:pt x="1133706" y="0"/>
                </a:lnTo>
                <a:lnTo>
                  <a:pt x="1133706" y="1133706"/>
                </a:lnTo>
                <a:lnTo>
                  <a:pt x="0" y="1133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584989" y="3651560"/>
            <a:ext cx="1104996" cy="1104996"/>
          </a:xfrm>
          <a:custGeom>
            <a:avLst/>
            <a:gdLst/>
            <a:ahLst/>
            <a:cxnLst/>
            <a:rect l="l" t="t" r="r" b="b"/>
            <a:pathLst>
              <a:path w="1104996" h="1104996">
                <a:moveTo>
                  <a:pt x="0" y="0"/>
                </a:moveTo>
                <a:lnTo>
                  <a:pt x="1104995" y="0"/>
                </a:lnTo>
                <a:lnTo>
                  <a:pt x="1104995" y="1104995"/>
                </a:lnTo>
                <a:lnTo>
                  <a:pt x="0" y="110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595683" y="3651560"/>
            <a:ext cx="1133707" cy="1133707"/>
          </a:xfrm>
          <a:custGeom>
            <a:avLst/>
            <a:gdLst/>
            <a:ahLst/>
            <a:cxnLst/>
            <a:rect l="l" t="t" r="r" b="b"/>
            <a:pathLst>
              <a:path w="1133707" h="1133707">
                <a:moveTo>
                  <a:pt x="0" y="0"/>
                </a:moveTo>
                <a:lnTo>
                  <a:pt x="1133707" y="0"/>
                </a:lnTo>
                <a:lnTo>
                  <a:pt x="1133707" y="1133706"/>
                </a:lnTo>
                <a:lnTo>
                  <a:pt x="0" y="1133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611207" y="3651560"/>
            <a:ext cx="1133707" cy="1133707"/>
          </a:xfrm>
          <a:custGeom>
            <a:avLst/>
            <a:gdLst/>
            <a:ahLst/>
            <a:cxnLst/>
            <a:rect l="l" t="t" r="r" b="b"/>
            <a:pathLst>
              <a:path w="1133707" h="1133707">
                <a:moveTo>
                  <a:pt x="0" y="0"/>
                </a:moveTo>
                <a:lnTo>
                  <a:pt x="1133707" y="0"/>
                </a:lnTo>
                <a:lnTo>
                  <a:pt x="1133707" y="1133706"/>
                </a:lnTo>
                <a:lnTo>
                  <a:pt x="0" y="1133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3365152" y="866775"/>
            <a:ext cx="11557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5. Nguyên Lí Hoạt Động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1304" y="4764686"/>
            <a:ext cx="2906311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Người dùng đeo găng tay và thực hiện ký hiệu</a:t>
            </a:r>
          </a:p>
        </p:txBody>
      </p:sp>
    </p:spTree>
  </p:cSld>
  <p:clrMapOvr>
    <a:masterClrMapping/>
  </p:clrMapOvr>
  <p:transition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F267D-D06B-8315-2089-B745256C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>
            <a:extLst>
              <a:ext uri="{FF2B5EF4-FFF2-40B4-BE49-F238E27FC236}">
                <a16:creationId xmlns:a16="http://schemas.microsoft.com/office/drawing/2014/main" id="{ED6C53F0-794D-661F-DD51-479E0AD5782F}"/>
              </a:ext>
            </a:extLst>
          </p:cNvPr>
          <p:cNvSpPr/>
          <p:nvPr/>
        </p:nvSpPr>
        <p:spPr>
          <a:xfrm rot="-5820136">
            <a:off x="15909502" y="-889967"/>
            <a:ext cx="3597844" cy="41148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22917C8-DF85-4BE5-0027-F81A54151604}"/>
              </a:ext>
            </a:extLst>
          </p:cNvPr>
          <p:cNvSpPr/>
          <p:nvPr/>
        </p:nvSpPr>
        <p:spPr>
          <a:xfrm flipH="1">
            <a:off x="-2736219" y="-365961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357B011-ADB3-2187-2407-FB502C30DE9B}"/>
              </a:ext>
            </a:extLst>
          </p:cNvPr>
          <p:cNvSpPr txBox="1"/>
          <p:nvPr/>
        </p:nvSpPr>
        <p:spPr>
          <a:xfrm>
            <a:off x="3365152" y="866775"/>
            <a:ext cx="11557696" cy="12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vi-VN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Lưu đồ thuật toán</a:t>
            </a:r>
            <a:endParaRPr lang="en-US" sz="8000" dirty="0">
              <a:solidFill>
                <a:srgbClr val="593EA1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pic>
        <p:nvPicPr>
          <p:cNvPr id="29" name="Picture 2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B3B0BF3-B70F-9538-D3D2-A439E9FDD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74982"/>
            <a:ext cx="6508120" cy="8212018"/>
          </a:xfrm>
          <a:prstGeom prst="rect">
            <a:avLst/>
          </a:prstGeom>
        </p:spPr>
      </p:pic>
      <p:pic>
        <p:nvPicPr>
          <p:cNvPr id="31" name="Picture 3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81B60A0-B039-6374-4D7E-6D2B5B1A6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194810"/>
            <a:ext cx="6872741" cy="80391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81B2D6-4C9B-207B-F4D6-1670F87D38B1}"/>
              </a:ext>
            </a:extLst>
          </p:cNvPr>
          <p:cNvCxnSpPr>
            <a:cxnSpLocks/>
          </p:cNvCxnSpPr>
          <p:nvPr/>
        </p:nvCxnSpPr>
        <p:spPr>
          <a:xfrm>
            <a:off x="8839201" y="2734011"/>
            <a:ext cx="0" cy="64480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34964"/>
      </p:ext>
    </p:extLst>
  </p:cSld>
  <p:clrMapOvr>
    <a:masterClrMapping/>
  </p:clrMapOvr>
  <p:transition>
    <p:cover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65152" y="866775"/>
            <a:ext cx="11557696" cy="12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vi-VN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6</a:t>
            </a:r>
            <a:r>
              <a:rPr lang="en-US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. </a:t>
            </a:r>
            <a:r>
              <a:rPr lang="en-US" sz="8000" dirty="0" err="1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Ứng</a:t>
            </a:r>
            <a:r>
              <a:rPr lang="en-US" sz="8000" dirty="0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 </a:t>
            </a:r>
            <a:r>
              <a:rPr lang="en-US" sz="8000" dirty="0" err="1">
                <a:solidFill>
                  <a:srgbClr val="593EA1"/>
                </a:solidFill>
                <a:latin typeface="UTM Cookies"/>
                <a:ea typeface="UTM Cookies"/>
                <a:cs typeface="UTM Cookies"/>
                <a:sym typeface="UTM Cookies"/>
              </a:rPr>
              <a:t>dụng</a:t>
            </a:r>
            <a:endParaRPr lang="en-US" sz="8000" dirty="0">
              <a:solidFill>
                <a:srgbClr val="593EA1"/>
              </a:solidFill>
              <a:latin typeface="UTM Cookies"/>
              <a:ea typeface="UTM Cookies"/>
              <a:cs typeface="UTM Cookies"/>
              <a:sym typeface="UTM Cookie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533715" y="3443121"/>
            <a:ext cx="4087549" cy="3058574"/>
            <a:chOff x="0" y="0"/>
            <a:chExt cx="1505178" cy="1126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5178" cy="1126273"/>
            </a:xfrm>
            <a:custGeom>
              <a:avLst/>
              <a:gdLst/>
              <a:ahLst/>
              <a:cxnLst/>
              <a:rect l="l" t="t" r="r" b="b"/>
              <a:pathLst>
                <a:path w="1505178" h="1126273">
                  <a:moveTo>
                    <a:pt x="113642" y="0"/>
                  </a:moveTo>
                  <a:lnTo>
                    <a:pt x="1391536" y="0"/>
                  </a:lnTo>
                  <a:cubicBezTo>
                    <a:pt x="1421676" y="0"/>
                    <a:pt x="1450581" y="11973"/>
                    <a:pt x="1471893" y="33285"/>
                  </a:cubicBezTo>
                  <a:cubicBezTo>
                    <a:pt x="1493205" y="54597"/>
                    <a:pt x="1505178" y="83502"/>
                    <a:pt x="1505178" y="113642"/>
                  </a:cubicBezTo>
                  <a:lnTo>
                    <a:pt x="1505178" y="1012632"/>
                  </a:lnTo>
                  <a:cubicBezTo>
                    <a:pt x="1505178" y="1042772"/>
                    <a:pt x="1493205" y="1071677"/>
                    <a:pt x="1471893" y="1092989"/>
                  </a:cubicBezTo>
                  <a:cubicBezTo>
                    <a:pt x="1450581" y="1114300"/>
                    <a:pt x="1421676" y="1126273"/>
                    <a:pt x="1391536" y="1126273"/>
                  </a:cubicBezTo>
                  <a:lnTo>
                    <a:pt x="113642" y="1126273"/>
                  </a:lnTo>
                  <a:cubicBezTo>
                    <a:pt x="83502" y="1126273"/>
                    <a:pt x="54597" y="1114300"/>
                    <a:pt x="33285" y="1092989"/>
                  </a:cubicBezTo>
                  <a:cubicBezTo>
                    <a:pt x="11973" y="1071677"/>
                    <a:pt x="0" y="1042772"/>
                    <a:pt x="0" y="1012632"/>
                  </a:cubicBezTo>
                  <a:lnTo>
                    <a:pt x="0" y="113642"/>
                  </a:lnTo>
                  <a:cubicBezTo>
                    <a:pt x="0" y="83502"/>
                    <a:pt x="11973" y="54597"/>
                    <a:pt x="33285" y="33285"/>
                  </a:cubicBezTo>
                  <a:cubicBezTo>
                    <a:pt x="54597" y="11973"/>
                    <a:pt x="83502" y="0"/>
                    <a:pt x="113642" y="0"/>
                  </a:cubicBezTo>
                  <a:close/>
                </a:path>
              </a:pathLst>
            </a:custGeom>
            <a:solidFill>
              <a:srgbClr val="593E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05178" cy="1164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08587" y="4441891"/>
            <a:ext cx="3737805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D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Hỗ trợ người khiếm thính trong giao tiếp cơ bản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FFFD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04784" y="9158737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820136">
            <a:off x="15909502" y="-889967"/>
            <a:ext cx="3597844" cy="4114800"/>
          </a:xfrm>
          <a:custGeom>
            <a:avLst/>
            <a:gdLst/>
            <a:ahLst/>
            <a:cxnLst/>
            <a:rect l="l" t="t" r="r" b="b"/>
            <a:pathLst>
              <a:path w="3597844" h="4114800">
                <a:moveTo>
                  <a:pt x="0" y="0"/>
                </a:moveTo>
                <a:lnTo>
                  <a:pt x="3597844" y="0"/>
                </a:lnTo>
                <a:lnTo>
                  <a:pt x="3597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-2736219" y="-365961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5472438" y="0"/>
                </a:moveTo>
                <a:lnTo>
                  <a:pt x="0" y="0"/>
                </a:lnTo>
                <a:lnTo>
                  <a:pt x="0" y="3066788"/>
                </a:lnTo>
                <a:lnTo>
                  <a:pt x="5472438" y="3066788"/>
                </a:lnTo>
                <a:lnTo>
                  <a:pt x="54724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696900" y="3443121"/>
            <a:ext cx="3952521" cy="3058574"/>
            <a:chOff x="0" y="0"/>
            <a:chExt cx="1455456" cy="1126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5456" cy="1126273"/>
            </a:xfrm>
            <a:custGeom>
              <a:avLst/>
              <a:gdLst/>
              <a:ahLst/>
              <a:cxnLst/>
              <a:rect l="l" t="t" r="r" b="b"/>
              <a:pathLst>
                <a:path w="1455456" h="1126273">
                  <a:moveTo>
                    <a:pt x="117524" y="0"/>
                  </a:moveTo>
                  <a:lnTo>
                    <a:pt x="1337932" y="0"/>
                  </a:lnTo>
                  <a:cubicBezTo>
                    <a:pt x="1369101" y="0"/>
                    <a:pt x="1398994" y="12382"/>
                    <a:pt x="1421034" y="34422"/>
                  </a:cubicBezTo>
                  <a:cubicBezTo>
                    <a:pt x="1443074" y="56462"/>
                    <a:pt x="1455456" y="86355"/>
                    <a:pt x="1455456" y="117524"/>
                  </a:cubicBezTo>
                  <a:lnTo>
                    <a:pt x="1455456" y="1008750"/>
                  </a:lnTo>
                  <a:cubicBezTo>
                    <a:pt x="1455456" y="1039919"/>
                    <a:pt x="1443074" y="1069812"/>
                    <a:pt x="1421034" y="1091851"/>
                  </a:cubicBezTo>
                  <a:cubicBezTo>
                    <a:pt x="1398994" y="1113892"/>
                    <a:pt x="1369101" y="1126273"/>
                    <a:pt x="1337932" y="1126273"/>
                  </a:cubicBezTo>
                  <a:lnTo>
                    <a:pt x="117524" y="1126273"/>
                  </a:lnTo>
                  <a:cubicBezTo>
                    <a:pt x="86355" y="1126273"/>
                    <a:pt x="56462" y="1113892"/>
                    <a:pt x="34422" y="1091851"/>
                  </a:cubicBezTo>
                  <a:cubicBezTo>
                    <a:pt x="12382" y="1069812"/>
                    <a:pt x="0" y="1039919"/>
                    <a:pt x="0" y="1008750"/>
                  </a:cubicBezTo>
                  <a:lnTo>
                    <a:pt x="0" y="117524"/>
                  </a:lnTo>
                  <a:cubicBezTo>
                    <a:pt x="0" y="86355"/>
                    <a:pt x="12382" y="56462"/>
                    <a:pt x="34422" y="34422"/>
                  </a:cubicBezTo>
                  <a:cubicBezTo>
                    <a:pt x="56462" y="12382"/>
                    <a:pt x="86355" y="0"/>
                    <a:pt x="117524" y="0"/>
                  </a:cubicBezTo>
                  <a:close/>
                </a:path>
              </a:pathLst>
            </a:custGeom>
            <a:solidFill>
              <a:srgbClr val="FFFDF9"/>
            </a:solidFill>
            <a:ln w="38100" cap="rnd">
              <a:solidFill>
                <a:srgbClr val="593EA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55456" cy="1164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951400" y="3443121"/>
            <a:ext cx="1133707" cy="1133707"/>
          </a:xfrm>
          <a:custGeom>
            <a:avLst/>
            <a:gdLst/>
            <a:ahLst/>
            <a:cxnLst/>
            <a:rect l="l" t="t" r="r" b="b"/>
            <a:pathLst>
              <a:path w="1133707" h="1133707">
                <a:moveTo>
                  <a:pt x="0" y="0"/>
                </a:moveTo>
                <a:lnTo>
                  <a:pt x="1133707" y="0"/>
                </a:lnTo>
                <a:lnTo>
                  <a:pt x="1133707" y="1133707"/>
                </a:lnTo>
                <a:lnTo>
                  <a:pt x="0" y="1133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112396" y="3471832"/>
            <a:ext cx="1104996" cy="1104996"/>
          </a:xfrm>
          <a:custGeom>
            <a:avLst/>
            <a:gdLst/>
            <a:ahLst/>
            <a:cxnLst/>
            <a:rect l="l" t="t" r="r" b="b"/>
            <a:pathLst>
              <a:path w="1104996" h="1104996">
                <a:moveTo>
                  <a:pt x="0" y="0"/>
                </a:moveTo>
                <a:lnTo>
                  <a:pt x="1104996" y="0"/>
                </a:lnTo>
                <a:lnTo>
                  <a:pt x="1104996" y="1104996"/>
                </a:lnTo>
                <a:lnTo>
                  <a:pt x="0" y="1104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897845" y="4519678"/>
            <a:ext cx="3534098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593E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Ứng dụng trong giáo dục, y tế, dịch vụ khách hàng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593EA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593EA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450</Words>
  <Application>Microsoft Office PowerPoint</Application>
  <PresentationFormat>Custom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Canva Sans</vt:lpstr>
      <vt:lpstr>Arial</vt:lpstr>
      <vt:lpstr>UTM Cookies</vt:lpstr>
      <vt:lpstr>Canva Sans Bold</vt:lpstr>
      <vt:lpstr>Bubblebody Neue</vt:lpstr>
      <vt:lpstr>Calibri</vt:lpstr>
      <vt:lpstr>Bubblebody Neue Bold</vt:lpstr>
      <vt:lpstr>Segoe UI Historic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Green Abstract Professional Research Presentation</dc:title>
  <cp:lastModifiedBy>Trần Anh Toàn</cp:lastModifiedBy>
  <cp:revision>4</cp:revision>
  <dcterms:created xsi:type="dcterms:W3CDTF">2006-08-16T00:00:00Z</dcterms:created>
  <dcterms:modified xsi:type="dcterms:W3CDTF">2025-03-22T03:28:18Z</dcterms:modified>
  <dc:identifier>DAGhoNXZqRQ</dc:identifier>
</cp:coreProperties>
</file>